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80" r:id="rId5"/>
    <p:sldId id="260" r:id="rId6"/>
    <p:sldId id="261" r:id="rId7"/>
    <p:sldId id="279" r:id="rId8"/>
    <p:sldId id="281" r:id="rId9"/>
    <p:sldId id="293" r:id="rId10"/>
    <p:sldId id="284" r:id="rId11"/>
    <p:sldId id="283" r:id="rId12"/>
    <p:sldId id="286" r:id="rId13"/>
    <p:sldId id="287" r:id="rId14"/>
    <p:sldId id="288" r:id="rId15"/>
    <p:sldId id="278" r:id="rId16"/>
    <p:sldId id="289" r:id="rId17"/>
    <p:sldId id="290" r:id="rId18"/>
    <p:sldId id="291" r:id="rId19"/>
    <p:sldId id="263" r:id="rId20"/>
    <p:sldId id="294" r:id="rId21"/>
    <p:sldId id="262" r:id="rId22"/>
    <p:sldId id="258" r:id="rId23"/>
    <p:sldId id="296" r:id="rId24"/>
    <p:sldId id="295" r:id="rId2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D12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39" autoAdjust="0"/>
    <p:restoredTop sz="94660"/>
  </p:normalViewPr>
  <p:slideViewPr>
    <p:cSldViewPr snapToGrid="0">
      <p:cViewPr varScale="1">
        <p:scale>
          <a:sx n="97" d="100"/>
          <a:sy n="97" d="100"/>
        </p:scale>
        <p:origin x="106"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C64D73-F32A-37EC-8233-E25FC23BA51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8AA29F1-388E-8C8D-ECA5-EDBF9B5C36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6F44FFF-915B-FDD0-E336-AD4DEFACB4C8}"/>
              </a:ext>
            </a:extLst>
          </p:cNvPr>
          <p:cNvSpPr>
            <a:spLocks noGrp="1"/>
          </p:cNvSpPr>
          <p:nvPr>
            <p:ph type="dt" sz="half" idx="10"/>
          </p:nvPr>
        </p:nvSpPr>
        <p:spPr/>
        <p:txBody>
          <a:bodyPr/>
          <a:lstStyle/>
          <a:p>
            <a:fld id="{5CF90552-C845-4891-B37B-0303F71BF271}" type="datetimeFigureOut">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00BBAC27-816A-BFF1-9633-E7E1A53AE0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02FFD1E-B05B-71BB-BA71-7FC9BA566406}"/>
              </a:ext>
            </a:extLst>
          </p:cNvPr>
          <p:cNvSpPr>
            <a:spLocks noGrp="1"/>
          </p:cNvSpPr>
          <p:nvPr>
            <p:ph type="sldNum" sz="quarter" idx="12"/>
          </p:nvPr>
        </p:nvSpPr>
        <p:spPr/>
        <p:txBody>
          <a:body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1642563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272D6A-AC72-FF63-6639-6E85C3BACAC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AE470D2-2A24-FD86-BE31-CB70515697E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A898ED3-004A-CDD4-3C28-94DB4A260349}"/>
              </a:ext>
            </a:extLst>
          </p:cNvPr>
          <p:cNvSpPr>
            <a:spLocks noGrp="1"/>
          </p:cNvSpPr>
          <p:nvPr>
            <p:ph type="dt" sz="half" idx="10"/>
          </p:nvPr>
        </p:nvSpPr>
        <p:spPr/>
        <p:txBody>
          <a:bodyPr/>
          <a:lstStyle/>
          <a:p>
            <a:fld id="{5CF90552-C845-4891-B37B-0303F71BF271}" type="datetimeFigureOut">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1C9D6A98-3492-C5E6-1EC9-216DE14016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1EAF26C-8919-B7C3-3737-602733032CF9}"/>
              </a:ext>
            </a:extLst>
          </p:cNvPr>
          <p:cNvSpPr>
            <a:spLocks noGrp="1"/>
          </p:cNvSpPr>
          <p:nvPr>
            <p:ph type="sldNum" sz="quarter" idx="12"/>
          </p:nvPr>
        </p:nvSpPr>
        <p:spPr/>
        <p:txBody>
          <a:body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4116949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96A4D0D-DF94-E98C-0521-5385D405905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0E8E24C-4B54-8758-8CE2-D8F769251FD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1AB72BB-3948-0E35-2B73-2F5C20885FBD}"/>
              </a:ext>
            </a:extLst>
          </p:cNvPr>
          <p:cNvSpPr>
            <a:spLocks noGrp="1"/>
          </p:cNvSpPr>
          <p:nvPr>
            <p:ph type="dt" sz="half" idx="10"/>
          </p:nvPr>
        </p:nvSpPr>
        <p:spPr/>
        <p:txBody>
          <a:bodyPr/>
          <a:lstStyle/>
          <a:p>
            <a:fld id="{5CF90552-C845-4891-B37B-0303F71BF271}" type="datetimeFigureOut">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3A782D17-9CE7-BA6D-C6D7-D9523D2183D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D6F2BEB-1C0C-8F44-2004-7774A4909A59}"/>
              </a:ext>
            </a:extLst>
          </p:cNvPr>
          <p:cNvSpPr>
            <a:spLocks noGrp="1"/>
          </p:cNvSpPr>
          <p:nvPr>
            <p:ph type="sldNum" sz="quarter" idx="12"/>
          </p:nvPr>
        </p:nvSpPr>
        <p:spPr/>
        <p:txBody>
          <a:body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3160576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885C9F-65BE-3DBE-FF08-0A0EF5980E5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DA54000-6478-2955-25F4-28EBB1A3498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83993E0-6877-18A5-0A0D-3F5B10235F8D}"/>
              </a:ext>
            </a:extLst>
          </p:cNvPr>
          <p:cNvSpPr>
            <a:spLocks noGrp="1"/>
          </p:cNvSpPr>
          <p:nvPr>
            <p:ph type="dt" sz="half" idx="10"/>
          </p:nvPr>
        </p:nvSpPr>
        <p:spPr/>
        <p:txBody>
          <a:bodyPr/>
          <a:lstStyle/>
          <a:p>
            <a:fld id="{5CF90552-C845-4891-B37B-0303F71BF271}" type="datetimeFigureOut">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026D0B79-CA50-8D34-E540-3478AB5807D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7FCD69-9C1E-D814-95DB-5724F79EAF1F}"/>
              </a:ext>
            </a:extLst>
          </p:cNvPr>
          <p:cNvSpPr>
            <a:spLocks noGrp="1"/>
          </p:cNvSpPr>
          <p:nvPr>
            <p:ph type="sldNum" sz="quarter" idx="12"/>
          </p:nvPr>
        </p:nvSpPr>
        <p:spPr/>
        <p:txBody>
          <a:body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1212232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4D1CC8-AC16-9C85-0D33-58B086DC4A7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CA1B287-0CD2-F53E-D71F-F6B5220D2A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089B3C0-0FF7-63F3-F78B-C4AD648B1CDA}"/>
              </a:ext>
            </a:extLst>
          </p:cNvPr>
          <p:cNvSpPr>
            <a:spLocks noGrp="1"/>
          </p:cNvSpPr>
          <p:nvPr>
            <p:ph type="dt" sz="half" idx="10"/>
          </p:nvPr>
        </p:nvSpPr>
        <p:spPr/>
        <p:txBody>
          <a:bodyPr/>
          <a:lstStyle/>
          <a:p>
            <a:fld id="{5CF90552-C845-4891-B37B-0303F71BF271}" type="datetimeFigureOut">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CF934FF2-91FB-7916-F848-043798A5E6D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62D8E6A-F8ED-33C0-8DE9-0DBDC9277168}"/>
              </a:ext>
            </a:extLst>
          </p:cNvPr>
          <p:cNvSpPr>
            <a:spLocks noGrp="1"/>
          </p:cNvSpPr>
          <p:nvPr>
            <p:ph type="sldNum" sz="quarter" idx="12"/>
          </p:nvPr>
        </p:nvSpPr>
        <p:spPr/>
        <p:txBody>
          <a:body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84842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B471C0-9417-2F22-B26E-99435E7E1C0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77C8440-DC6A-B03E-AE37-96F83E55C29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BE59EEF-1D5D-70C4-42DC-68BC2FCCE7F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55FAA08-9794-14E9-A50A-B1514B41890F}"/>
              </a:ext>
            </a:extLst>
          </p:cNvPr>
          <p:cNvSpPr>
            <a:spLocks noGrp="1"/>
          </p:cNvSpPr>
          <p:nvPr>
            <p:ph type="dt" sz="half" idx="10"/>
          </p:nvPr>
        </p:nvSpPr>
        <p:spPr/>
        <p:txBody>
          <a:bodyPr/>
          <a:lstStyle/>
          <a:p>
            <a:fld id="{5CF90552-C845-4891-B37B-0303F71BF271}" type="datetimeFigureOut">
              <a:rPr kumimoji="1" lang="ja-JP" altLang="en-US" smtClean="0"/>
              <a:t>2025/9/11</a:t>
            </a:fld>
            <a:endParaRPr kumimoji="1" lang="ja-JP" altLang="en-US"/>
          </a:p>
        </p:txBody>
      </p:sp>
      <p:sp>
        <p:nvSpPr>
          <p:cNvPr id="6" name="フッター プレースホルダー 5">
            <a:extLst>
              <a:ext uri="{FF2B5EF4-FFF2-40B4-BE49-F238E27FC236}">
                <a16:creationId xmlns:a16="http://schemas.microsoft.com/office/drawing/2014/main" id="{ECCE7336-34F2-1475-F9B3-35937BD2936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3B06049-93D0-68D5-3769-A6FA4532A765}"/>
              </a:ext>
            </a:extLst>
          </p:cNvPr>
          <p:cNvSpPr>
            <a:spLocks noGrp="1"/>
          </p:cNvSpPr>
          <p:nvPr>
            <p:ph type="sldNum" sz="quarter" idx="12"/>
          </p:nvPr>
        </p:nvSpPr>
        <p:spPr/>
        <p:txBody>
          <a:body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2050996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139855-A42F-BB23-BACB-AE21AC6287E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465D789-4B50-2D3F-2634-904FF7B4FA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0CABABD-6128-1BE6-9168-07824BAAF53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BDE0F65-49E2-9E62-F400-7757086EF1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09F6FBE-44B3-0EAA-1BE1-FECCFA25BE9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1ABB972-59FC-4124-3946-4C9500694736}"/>
              </a:ext>
            </a:extLst>
          </p:cNvPr>
          <p:cNvSpPr>
            <a:spLocks noGrp="1"/>
          </p:cNvSpPr>
          <p:nvPr>
            <p:ph type="dt" sz="half" idx="10"/>
          </p:nvPr>
        </p:nvSpPr>
        <p:spPr/>
        <p:txBody>
          <a:bodyPr/>
          <a:lstStyle/>
          <a:p>
            <a:fld id="{5CF90552-C845-4891-B37B-0303F71BF271}" type="datetimeFigureOut">
              <a:rPr kumimoji="1" lang="ja-JP" altLang="en-US" smtClean="0"/>
              <a:t>2025/9/11</a:t>
            </a:fld>
            <a:endParaRPr kumimoji="1" lang="ja-JP" altLang="en-US"/>
          </a:p>
        </p:txBody>
      </p:sp>
      <p:sp>
        <p:nvSpPr>
          <p:cNvPr id="8" name="フッター プレースホルダー 7">
            <a:extLst>
              <a:ext uri="{FF2B5EF4-FFF2-40B4-BE49-F238E27FC236}">
                <a16:creationId xmlns:a16="http://schemas.microsoft.com/office/drawing/2014/main" id="{F3E54D26-533E-0152-259A-12AE1C72074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8F04292-0E75-80BB-2A55-F7B329DD8D30}"/>
              </a:ext>
            </a:extLst>
          </p:cNvPr>
          <p:cNvSpPr>
            <a:spLocks noGrp="1"/>
          </p:cNvSpPr>
          <p:nvPr>
            <p:ph type="sldNum" sz="quarter" idx="12"/>
          </p:nvPr>
        </p:nvSpPr>
        <p:spPr/>
        <p:txBody>
          <a:body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781164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BF8E28-B0BB-368D-752B-076C84923FB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700DCA4-F1EB-BE53-4F0D-A6233D8F56FA}"/>
              </a:ext>
            </a:extLst>
          </p:cNvPr>
          <p:cNvSpPr>
            <a:spLocks noGrp="1"/>
          </p:cNvSpPr>
          <p:nvPr>
            <p:ph type="dt" sz="half" idx="10"/>
          </p:nvPr>
        </p:nvSpPr>
        <p:spPr/>
        <p:txBody>
          <a:bodyPr/>
          <a:lstStyle/>
          <a:p>
            <a:fld id="{5CF90552-C845-4891-B37B-0303F71BF271}" type="datetimeFigureOut">
              <a:rPr kumimoji="1" lang="ja-JP" altLang="en-US" smtClean="0"/>
              <a:t>2025/9/11</a:t>
            </a:fld>
            <a:endParaRPr kumimoji="1" lang="ja-JP" altLang="en-US"/>
          </a:p>
        </p:txBody>
      </p:sp>
      <p:sp>
        <p:nvSpPr>
          <p:cNvPr id="4" name="フッター プレースホルダー 3">
            <a:extLst>
              <a:ext uri="{FF2B5EF4-FFF2-40B4-BE49-F238E27FC236}">
                <a16:creationId xmlns:a16="http://schemas.microsoft.com/office/drawing/2014/main" id="{E7383689-4352-61EE-B5F9-C60F3F44F79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0EA43A3-C1A5-C0E4-5E99-5A414C507788}"/>
              </a:ext>
            </a:extLst>
          </p:cNvPr>
          <p:cNvSpPr>
            <a:spLocks noGrp="1"/>
          </p:cNvSpPr>
          <p:nvPr>
            <p:ph type="sldNum" sz="quarter" idx="12"/>
          </p:nvPr>
        </p:nvSpPr>
        <p:spPr/>
        <p:txBody>
          <a:body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3769397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5C21C06-FC4F-4346-D1A6-14F942314322}"/>
              </a:ext>
            </a:extLst>
          </p:cNvPr>
          <p:cNvSpPr>
            <a:spLocks noGrp="1"/>
          </p:cNvSpPr>
          <p:nvPr>
            <p:ph type="dt" sz="half" idx="10"/>
          </p:nvPr>
        </p:nvSpPr>
        <p:spPr/>
        <p:txBody>
          <a:bodyPr/>
          <a:lstStyle/>
          <a:p>
            <a:fld id="{5CF90552-C845-4891-B37B-0303F71BF271}" type="datetimeFigureOut">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D723DA7B-0B9A-6B36-95AD-60F84854274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26FAF6D-1827-6465-2A95-A39D2C2DCBA2}"/>
              </a:ext>
            </a:extLst>
          </p:cNvPr>
          <p:cNvSpPr>
            <a:spLocks noGrp="1"/>
          </p:cNvSpPr>
          <p:nvPr>
            <p:ph type="sldNum" sz="quarter" idx="12"/>
          </p:nvPr>
        </p:nvSpPr>
        <p:spPr/>
        <p:txBody>
          <a:body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148837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627203-A45D-E582-689A-63310FF7441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77F661A-D59B-7CDD-000B-9E54E3FD1D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03702BB-207D-5E70-858F-0D6B330B01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EADD09D-2D10-0F17-DE3F-4E2A0D9262F5}"/>
              </a:ext>
            </a:extLst>
          </p:cNvPr>
          <p:cNvSpPr>
            <a:spLocks noGrp="1"/>
          </p:cNvSpPr>
          <p:nvPr>
            <p:ph type="dt" sz="half" idx="10"/>
          </p:nvPr>
        </p:nvSpPr>
        <p:spPr/>
        <p:txBody>
          <a:bodyPr/>
          <a:lstStyle/>
          <a:p>
            <a:fld id="{5CF90552-C845-4891-B37B-0303F71BF271}" type="datetimeFigureOut">
              <a:rPr kumimoji="1" lang="ja-JP" altLang="en-US" smtClean="0"/>
              <a:t>2025/9/11</a:t>
            </a:fld>
            <a:endParaRPr kumimoji="1" lang="ja-JP" altLang="en-US"/>
          </a:p>
        </p:txBody>
      </p:sp>
      <p:sp>
        <p:nvSpPr>
          <p:cNvPr id="6" name="フッター プレースホルダー 5">
            <a:extLst>
              <a:ext uri="{FF2B5EF4-FFF2-40B4-BE49-F238E27FC236}">
                <a16:creationId xmlns:a16="http://schemas.microsoft.com/office/drawing/2014/main" id="{6B3807C3-A83F-E9E0-B331-2BE2F20993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D093D46-63EB-F645-FB89-0AB7286A78C9}"/>
              </a:ext>
            </a:extLst>
          </p:cNvPr>
          <p:cNvSpPr>
            <a:spLocks noGrp="1"/>
          </p:cNvSpPr>
          <p:nvPr>
            <p:ph type="sldNum" sz="quarter" idx="12"/>
          </p:nvPr>
        </p:nvSpPr>
        <p:spPr/>
        <p:txBody>
          <a:body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301249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7E9BF5-8139-71D0-4856-451F6F48400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5CFE0F5-6F3F-777E-BB74-F57A0DA325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A63E1CD-B3FE-255F-33F9-8FDF3596C1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A594DFC-4C77-D445-2FC2-200EB57AC44C}"/>
              </a:ext>
            </a:extLst>
          </p:cNvPr>
          <p:cNvSpPr>
            <a:spLocks noGrp="1"/>
          </p:cNvSpPr>
          <p:nvPr>
            <p:ph type="dt" sz="half" idx="10"/>
          </p:nvPr>
        </p:nvSpPr>
        <p:spPr/>
        <p:txBody>
          <a:bodyPr/>
          <a:lstStyle/>
          <a:p>
            <a:fld id="{5CF90552-C845-4891-B37B-0303F71BF271}" type="datetimeFigureOut">
              <a:rPr kumimoji="1" lang="ja-JP" altLang="en-US" smtClean="0"/>
              <a:t>2025/9/11</a:t>
            </a:fld>
            <a:endParaRPr kumimoji="1" lang="ja-JP" altLang="en-US"/>
          </a:p>
        </p:txBody>
      </p:sp>
      <p:sp>
        <p:nvSpPr>
          <p:cNvPr id="6" name="フッター プレースホルダー 5">
            <a:extLst>
              <a:ext uri="{FF2B5EF4-FFF2-40B4-BE49-F238E27FC236}">
                <a16:creationId xmlns:a16="http://schemas.microsoft.com/office/drawing/2014/main" id="{210AEB6E-C087-E115-E566-F62EFD69023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C431D6C-1C97-11EA-EA85-F82233FD78A1}"/>
              </a:ext>
            </a:extLst>
          </p:cNvPr>
          <p:cNvSpPr>
            <a:spLocks noGrp="1"/>
          </p:cNvSpPr>
          <p:nvPr>
            <p:ph type="sldNum" sz="quarter" idx="12"/>
          </p:nvPr>
        </p:nvSpPr>
        <p:spPr/>
        <p:txBody>
          <a:body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731168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EBFF96-FE06-2395-86A2-D92FD023A6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A6B825E-F98D-ED21-40A1-91658AB7E9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421640-2908-1BE9-D061-4228E78B22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F90552-C845-4891-B37B-0303F71BF271}" type="datetimeFigureOut">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E1BEDC16-E422-5DA2-BB42-C2D0A5CB8D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5661BD8-C8ED-97DC-DA28-C24059B8BE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71AD34-DBE3-4C6B-A429-5044BB458E81}" type="slidenum">
              <a:rPr kumimoji="1" lang="ja-JP" altLang="en-US" smtClean="0"/>
              <a:t>‹#›</a:t>
            </a:fld>
            <a:endParaRPr kumimoji="1" lang="ja-JP" altLang="en-US"/>
          </a:p>
        </p:txBody>
      </p:sp>
    </p:spTree>
    <p:extLst>
      <p:ext uri="{BB962C8B-B14F-4D97-AF65-F5344CB8AC3E}">
        <p14:creationId xmlns:p14="http://schemas.microsoft.com/office/powerpoint/2010/main" val="292154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B7E203-BC36-D1DF-ACE5-CB635461C995}"/>
              </a:ext>
            </a:extLst>
          </p:cNvPr>
          <p:cNvSpPr>
            <a:spLocks noGrp="1"/>
          </p:cNvSpPr>
          <p:nvPr>
            <p:ph type="ctrTitle"/>
          </p:nvPr>
        </p:nvSpPr>
        <p:spPr>
          <a:xfrm>
            <a:off x="89012" y="266152"/>
            <a:ext cx="11964442" cy="712984"/>
          </a:xfrm>
        </p:spPr>
        <p:txBody>
          <a:bodyPr>
            <a:noAutofit/>
          </a:bodyPr>
          <a:lstStyle/>
          <a:p>
            <a:r>
              <a:rPr lang="en-US" altLang="ja-JP" sz="3200" dirty="0">
                <a:solidFill>
                  <a:srgbClr val="FF0000"/>
                </a:solidFill>
              </a:rPr>
              <a:t>Normativity and Recognition in Question-Answer  Relationship </a:t>
            </a:r>
            <a:r>
              <a:rPr lang="en-US" altLang="ja-JP" sz="2000" dirty="0"/>
              <a:t>(Ver. 2)</a:t>
            </a:r>
            <a:endParaRPr kumimoji="1" lang="ja-JP" altLang="en-US" sz="3200" dirty="0"/>
          </a:p>
        </p:txBody>
      </p:sp>
      <p:sp>
        <p:nvSpPr>
          <p:cNvPr id="3" name="字幕 2">
            <a:extLst>
              <a:ext uri="{FF2B5EF4-FFF2-40B4-BE49-F238E27FC236}">
                <a16:creationId xmlns:a16="http://schemas.microsoft.com/office/drawing/2014/main" id="{B50A865D-C95D-FCCB-9EAA-A75F151FB7C5}"/>
              </a:ext>
            </a:extLst>
          </p:cNvPr>
          <p:cNvSpPr>
            <a:spLocks noGrp="1"/>
          </p:cNvSpPr>
          <p:nvPr>
            <p:ph type="subTitle" idx="1"/>
          </p:nvPr>
        </p:nvSpPr>
        <p:spPr>
          <a:xfrm>
            <a:off x="207817" y="1066089"/>
            <a:ext cx="11845637" cy="5245330"/>
          </a:xfrm>
        </p:spPr>
        <p:txBody>
          <a:bodyPr>
            <a:normAutofit/>
          </a:bodyPr>
          <a:lstStyle/>
          <a:p>
            <a:r>
              <a:rPr lang="ja-JP" altLang="ja-JP" dirty="0">
                <a:solidFill>
                  <a:srgbClr val="FF0000"/>
                </a:solidFill>
              </a:rPr>
              <a:t>――</a:t>
            </a:r>
            <a:r>
              <a:rPr lang="en-US" altLang="ja-JP" dirty="0">
                <a:solidFill>
                  <a:srgbClr val="FF0000"/>
                </a:solidFill>
              </a:rPr>
              <a:t>How does Brandom attempt to solve the rule-following problem?</a:t>
            </a:r>
            <a:r>
              <a:rPr lang="ja-JP" altLang="ja-JP" dirty="0">
                <a:solidFill>
                  <a:srgbClr val="FF0000"/>
                </a:solidFill>
              </a:rPr>
              <a:t>――</a:t>
            </a:r>
          </a:p>
          <a:p>
            <a:r>
              <a:rPr lang="en-US" altLang="ja-JP" dirty="0"/>
              <a:t>      Yukio IRIE (Osaka University)</a:t>
            </a:r>
          </a:p>
          <a:p>
            <a:endParaRPr kumimoji="1" lang="en-US" altLang="ja-JP" dirty="0"/>
          </a:p>
          <a:p>
            <a:pPr algn="l"/>
            <a:r>
              <a:rPr lang="en-US" altLang="ja-JP" b="1" dirty="0">
                <a:solidFill>
                  <a:srgbClr val="FF0000"/>
                </a:solidFill>
              </a:rPr>
              <a:t>0.</a:t>
            </a:r>
            <a:r>
              <a:rPr lang="ja-JP" altLang="en-US" b="1" dirty="0">
                <a:solidFill>
                  <a:srgbClr val="FF0000"/>
                </a:solidFill>
              </a:rPr>
              <a:t>　</a:t>
            </a:r>
            <a:r>
              <a:rPr lang="en-US" altLang="ja-JP" b="1" dirty="0">
                <a:solidFill>
                  <a:srgbClr val="FF0000"/>
                </a:solidFill>
              </a:rPr>
              <a:t>Aim of this presentation</a:t>
            </a:r>
            <a:endParaRPr kumimoji="1" lang="en-US" altLang="ja-JP" b="1" dirty="0">
              <a:solidFill>
                <a:srgbClr val="FF0000"/>
              </a:solidFill>
            </a:endParaRPr>
          </a:p>
          <a:p>
            <a:pPr algn="l"/>
            <a:r>
              <a:rPr lang="en-US" altLang="ja-JP" dirty="0"/>
              <a:t>According to Brandom, Hegel recognized the importance of the rule-following problem tackled by Wittgenstein and Kripke when he wrote the </a:t>
            </a:r>
            <a:r>
              <a:rPr lang="en-US" altLang="ja-JP" i="1" dirty="0"/>
              <a:t>Phenomenology of Spirit </a:t>
            </a:r>
            <a:r>
              <a:rPr lang="en-US" altLang="ja-JP" dirty="0"/>
              <a:t>in 1806</a:t>
            </a:r>
            <a:r>
              <a:rPr lang="ja-JP" altLang="ja-JP" sz="2000" dirty="0"/>
              <a:t>（</a:t>
            </a:r>
            <a:r>
              <a:rPr lang="en-US" altLang="ja-JP" sz="2000" dirty="0"/>
              <a:t>cf. ST 16</a:t>
            </a:r>
            <a:r>
              <a:rPr lang="ja-JP" altLang="ja-JP" sz="2000" dirty="0"/>
              <a:t>）</a:t>
            </a:r>
            <a:r>
              <a:rPr lang="en-US" altLang="ja-JP" dirty="0"/>
              <a:t>.</a:t>
            </a:r>
            <a:r>
              <a:rPr lang="ja-JP" altLang="ja-JP" dirty="0"/>
              <a:t>　 </a:t>
            </a:r>
            <a:endParaRPr lang="en-US" altLang="ja-JP" dirty="0"/>
          </a:p>
          <a:p>
            <a:pPr algn="l"/>
            <a:r>
              <a:rPr lang="en-US" altLang="ja-JP" dirty="0"/>
              <a:t>The aim of this presentation is to examine Brandom‘s solution</a:t>
            </a:r>
            <a:r>
              <a:rPr lang="ja-JP" altLang="en-US" dirty="0"/>
              <a:t> </a:t>
            </a:r>
            <a:r>
              <a:rPr lang="en-US" altLang="ja-JP" dirty="0"/>
              <a:t>of</a:t>
            </a:r>
            <a:r>
              <a:rPr lang="ja-JP" altLang="en-US" dirty="0"/>
              <a:t> </a:t>
            </a:r>
            <a:r>
              <a:rPr lang="en-US" altLang="ja-JP" dirty="0"/>
              <a:t>rule-following problem .</a:t>
            </a:r>
            <a:endParaRPr lang="ja-JP" altLang="ja-JP" dirty="0"/>
          </a:p>
          <a:p>
            <a:pPr algn="l"/>
            <a:r>
              <a:rPr lang="en-US" altLang="ja-JP" dirty="0"/>
              <a:t>According to Brandom, this is the </a:t>
            </a:r>
            <a:r>
              <a:rPr lang="en-US" altLang="ja-JP" dirty="0" err="1"/>
              <a:t>probleme</a:t>
            </a:r>
            <a:r>
              <a:rPr lang="en-US" altLang="ja-JP" dirty="0"/>
              <a:t> of “how the adoption of normative attitudes (the application of expressions in judgment and intentional action) can institute determinately </a:t>
            </a:r>
            <a:r>
              <a:rPr lang="en-US" altLang="ja-JP" dirty="0" err="1"/>
              <a:t>contentful</a:t>
            </a:r>
            <a:r>
              <a:rPr lang="en-US" altLang="ja-JP" dirty="0"/>
              <a:t> norms” </a:t>
            </a:r>
            <a:r>
              <a:rPr lang="en-US" altLang="ja-JP" sz="1400" dirty="0"/>
              <a:t>(ST 16) </a:t>
            </a:r>
            <a:r>
              <a:rPr lang="en-US" altLang="ja-JP" dirty="0"/>
              <a:t>or, more succinctly, how to explain the dependence of normative attitudes on normative status.</a:t>
            </a:r>
            <a:endParaRPr lang="ja-JP" altLang="ja-JP" dirty="0"/>
          </a:p>
          <a:p>
            <a:endParaRPr kumimoji="1" lang="ja-JP" altLang="en-US" dirty="0"/>
          </a:p>
        </p:txBody>
      </p:sp>
    </p:spTree>
    <p:extLst>
      <p:ext uri="{BB962C8B-B14F-4D97-AF65-F5344CB8AC3E}">
        <p14:creationId xmlns:p14="http://schemas.microsoft.com/office/powerpoint/2010/main" val="1047014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DCB13-4861-4A57-251C-9BEBBE1881C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26CC207-C6E4-0056-DCDF-E4537D96973A}"/>
              </a:ext>
            </a:extLst>
          </p:cNvPr>
          <p:cNvSpPr>
            <a:spLocks noGrp="1"/>
          </p:cNvSpPr>
          <p:nvPr>
            <p:ph type="ctrTitle"/>
          </p:nvPr>
        </p:nvSpPr>
        <p:spPr>
          <a:xfrm>
            <a:off x="173181" y="96219"/>
            <a:ext cx="11554691" cy="615880"/>
          </a:xfrm>
        </p:spPr>
        <p:txBody>
          <a:bodyPr>
            <a:normAutofit/>
          </a:bodyPr>
          <a:lstStyle/>
          <a:p>
            <a:pPr algn="l"/>
            <a:r>
              <a:rPr lang="en-US" altLang="ja-JP" sz="3600" dirty="0">
                <a:solidFill>
                  <a:srgbClr val="3D12F6"/>
                </a:solidFill>
              </a:rPr>
              <a:t>Recollective Rational Reconstruction</a:t>
            </a:r>
            <a:endParaRPr kumimoji="1" lang="ja-JP" altLang="en-US" sz="3600" dirty="0">
              <a:solidFill>
                <a:srgbClr val="3D12F6"/>
              </a:solidFill>
            </a:endParaRPr>
          </a:p>
        </p:txBody>
      </p:sp>
      <p:sp>
        <p:nvSpPr>
          <p:cNvPr id="3" name="字幕 2">
            <a:extLst>
              <a:ext uri="{FF2B5EF4-FFF2-40B4-BE49-F238E27FC236}">
                <a16:creationId xmlns:a16="http://schemas.microsoft.com/office/drawing/2014/main" id="{5BC81265-940C-9816-0447-FF89E59D0FBE}"/>
              </a:ext>
            </a:extLst>
          </p:cNvPr>
          <p:cNvSpPr>
            <a:spLocks noGrp="1"/>
          </p:cNvSpPr>
          <p:nvPr>
            <p:ph type="subTitle" idx="1"/>
          </p:nvPr>
        </p:nvSpPr>
        <p:spPr>
          <a:xfrm>
            <a:off x="173181" y="776836"/>
            <a:ext cx="11845637" cy="6416984"/>
          </a:xfrm>
        </p:spPr>
        <p:txBody>
          <a:bodyPr>
            <a:normAutofit fontScale="32500" lnSpcReduction="20000"/>
          </a:bodyPr>
          <a:lstStyle/>
          <a:p>
            <a:pPr algn="l"/>
            <a:r>
              <a:rPr lang="en-US" altLang="ja-JP" sz="5500" dirty="0">
                <a:highlight>
                  <a:srgbClr val="FFFF00"/>
                </a:highlight>
              </a:rPr>
              <a:t>Recollective rational reconstruction </a:t>
            </a:r>
            <a:r>
              <a:rPr lang="en-US" altLang="ja-JP" sz="5500" dirty="0"/>
              <a:t>has </a:t>
            </a:r>
            <a:r>
              <a:rPr lang="en-US" altLang="ja-JP" sz="5500" dirty="0">
                <a:highlight>
                  <a:srgbClr val="FFFF00"/>
                </a:highlight>
              </a:rPr>
              <a:t>two historical perspectives</a:t>
            </a:r>
            <a:r>
              <a:rPr lang="en-US" altLang="ja-JP" sz="5500" dirty="0"/>
              <a:t>, namely, </a:t>
            </a:r>
            <a:r>
              <a:rPr lang="en-US" altLang="ja-JP" sz="5500" dirty="0">
                <a:highlight>
                  <a:srgbClr val="FFFF00"/>
                </a:highlight>
              </a:rPr>
              <a:t>prospective</a:t>
            </a:r>
            <a:r>
              <a:rPr lang="en-US" altLang="ja-JP" sz="5500" dirty="0"/>
              <a:t> and </a:t>
            </a:r>
            <a:r>
              <a:rPr lang="en-US" altLang="ja-JP" sz="5500" dirty="0">
                <a:highlight>
                  <a:srgbClr val="FFFF00"/>
                </a:highlight>
              </a:rPr>
              <a:t>retrospective</a:t>
            </a:r>
            <a:r>
              <a:rPr lang="en-US" altLang="ja-JP" sz="5500" dirty="0"/>
              <a:t>, this account is called "</a:t>
            </a:r>
            <a:r>
              <a:rPr lang="en-US" altLang="ja-JP" sz="5500" u="sng" dirty="0" err="1">
                <a:highlight>
                  <a:srgbClr val="FFFF00"/>
                </a:highlight>
              </a:rPr>
              <a:t>biperspectival</a:t>
            </a:r>
            <a:r>
              <a:rPr lang="en-US" altLang="ja-JP" sz="5500" u="sng" dirty="0">
                <a:highlight>
                  <a:srgbClr val="FFFF00"/>
                </a:highlight>
              </a:rPr>
              <a:t> account</a:t>
            </a:r>
            <a:r>
              <a:rPr lang="en-US" altLang="ja-JP" sz="5500" u="sng" dirty="0"/>
              <a:t>"</a:t>
            </a:r>
            <a:r>
              <a:rPr lang="en-US" altLang="ja-JP" sz="3700" u="sng" dirty="0"/>
              <a:t> </a:t>
            </a:r>
            <a:r>
              <a:rPr lang="en-US" altLang="ja-JP" sz="3700" dirty="0"/>
              <a:t>(cf. 569,699, 704, 734). </a:t>
            </a:r>
            <a:r>
              <a:rPr lang="en-US" altLang="ja-JP" sz="5500" dirty="0"/>
              <a:t>Let's look at the general explanation in the "Introduction" of </a:t>
            </a:r>
            <a:r>
              <a:rPr lang="en-US" altLang="ja-JP" sz="5500" i="1" dirty="0"/>
              <a:t>ST</a:t>
            </a:r>
            <a:r>
              <a:rPr lang="en-US" altLang="ja-JP" sz="5500" dirty="0"/>
              <a:t>.</a:t>
            </a:r>
            <a:endParaRPr lang="ja-JP" altLang="ja-JP" sz="5500" dirty="0"/>
          </a:p>
          <a:p>
            <a:pPr algn="l"/>
            <a:r>
              <a:rPr lang="en-US" altLang="ja-JP" sz="7400" dirty="0"/>
              <a:t> </a:t>
            </a:r>
            <a:r>
              <a:rPr lang="en-US" altLang="ja-JP" sz="7400" b="1" dirty="0">
                <a:solidFill>
                  <a:srgbClr val="3D12F6"/>
                </a:solidFill>
              </a:rPr>
              <a:t>&lt;</a:t>
            </a:r>
            <a:r>
              <a:rPr lang="en-US" altLang="ja-JP" sz="7400" b="1" dirty="0" err="1">
                <a:solidFill>
                  <a:srgbClr val="3D12F6"/>
                </a:solidFill>
              </a:rPr>
              <a:t>Biperspectival</a:t>
            </a:r>
            <a:r>
              <a:rPr lang="en-US" altLang="ja-JP" sz="7400" b="1" dirty="0">
                <a:solidFill>
                  <a:srgbClr val="3D12F6"/>
                </a:solidFill>
              </a:rPr>
              <a:t> Account: Prospective and Retrospective Perspectives&gt;</a:t>
            </a:r>
            <a:endParaRPr lang="ja-JP" altLang="ja-JP" sz="7400" b="1" dirty="0">
              <a:solidFill>
                <a:srgbClr val="3D12F6"/>
              </a:solidFill>
            </a:endParaRPr>
          </a:p>
          <a:p>
            <a:pPr algn="l"/>
            <a:r>
              <a:rPr lang="en-US" altLang="ja-JP" sz="3100" dirty="0"/>
              <a:t> </a:t>
            </a:r>
            <a:endParaRPr lang="ja-JP" altLang="ja-JP" sz="3100" dirty="0"/>
          </a:p>
          <a:p>
            <a:pPr lvl="1" algn="l"/>
            <a:r>
              <a:rPr lang="en-US" altLang="ja-JP" sz="4300" dirty="0">
                <a:highlight>
                  <a:srgbClr val="C0C0C0"/>
                </a:highlight>
              </a:rPr>
              <a:t>Viewed prospectively, the process of experience is one of progressively determining conceptual contents in the sense of making those contents more determinate by applying them or withholding their application in novel circumstances. This is the perspective that makes visible the attitude-dependence of normative statuses: the conferral of meaning by use. (ST17)</a:t>
            </a:r>
            <a:endParaRPr lang="ja-JP" altLang="ja-JP" sz="4300" dirty="0">
              <a:highlight>
                <a:srgbClr val="C0C0C0"/>
              </a:highlight>
            </a:endParaRPr>
          </a:p>
          <a:p>
            <a:pPr algn="l"/>
            <a:r>
              <a:rPr lang="en-US" altLang="ja-JP" sz="6200" dirty="0"/>
              <a:t> From </a:t>
            </a:r>
            <a:r>
              <a:rPr lang="en-US" altLang="ja-JP" sz="6200" dirty="0">
                <a:highlight>
                  <a:srgbClr val="FFFF00"/>
                </a:highlight>
              </a:rPr>
              <a:t>a prospective perspective</a:t>
            </a:r>
            <a:r>
              <a:rPr lang="en-US" altLang="ja-JP" sz="6200" dirty="0"/>
              <a:t>, the content of normative status (concepts, rules) is further defined by its application to new situations or its withholding. In other words, it is a process in which normative status (concepts, rules) are further defined, formed, and invented through their use in concrete situations. This is </a:t>
            </a:r>
            <a:r>
              <a:rPr lang="en-US" altLang="ja-JP" sz="6200" u="heavy" dirty="0"/>
              <a:t>the process of creating rules for language use.</a:t>
            </a:r>
            <a:endParaRPr lang="ja-JP" altLang="ja-JP" sz="6200" dirty="0"/>
          </a:p>
          <a:p>
            <a:pPr algn="l"/>
            <a:r>
              <a:rPr lang="en-US" altLang="ja-JP" sz="6200" dirty="0"/>
              <a:t> </a:t>
            </a:r>
            <a:endParaRPr lang="ja-JP" altLang="ja-JP" sz="6200" dirty="0"/>
          </a:p>
          <a:p>
            <a:pPr lvl="1" algn="l"/>
            <a:r>
              <a:rPr lang="en-US" altLang="ja-JP" sz="4900" dirty="0">
                <a:highlight>
                  <a:srgbClr val="C0C0C0"/>
                </a:highlight>
              </a:rPr>
              <a:t>The process of experience seen retrospectively is one of determining conceptual contents in the sense of progressively finding out more about the boundaries of concepts that appear to have been implicitly and completely determined all along. This is the perspective that makes visible the status-dependence of normative attitudes: meaning or conceptual content as normatively governing applications or uses of it. (ST17)</a:t>
            </a:r>
            <a:endParaRPr lang="ja-JP" altLang="ja-JP" sz="4900" dirty="0">
              <a:highlight>
                <a:srgbClr val="C0C0C0"/>
              </a:highlight>
            </a:endParaRPr>
          </a:p>
          <a:p>
            <a:pPr algn="l"/>
            <a:r>
              <a:rPr lang="en-US" altLang="ja-JP" sz="6200" dirty="0"/>
              <a:t> From </a:t>
            </a:r>
            <a:r>
              <a:rPr lang="en-US" altLang="ja-JP" sz="6200" dirty="0">
                <a:highlight>
                  <a:srgbClr val="FFFF00"/>
                </a:highlight>
              </a:rPr>
              <a:t>a retrospective perspective</a:t>
            </a:r>
            <a:r>
              <a:rPr lang="en-US" altLang="ja-JP" sz="6200" dirty="0"/>
              <a:t>, experience is a process of progressively finding out more about the normative status (concepts, rules) that has been implicitly determined all along. </a:t>
            </a:r>
            <a:r>
              <a:rPr lang="en-US" altLang="ja-JP" sz="6200" u="heavy" dirty="0"/>
              <a:t>This is the process of discovering rules for word usage.</a:t>
            </a:r>
            <a:endParaRPr lang="ja-JP" altLang="ja-JP" sz="6200" dirty="0"/>
          </a:p>
          <a:p>
            <a:pPr algn="l"/>
            <a:r>
              <a:rPr lang="en-US" altLang="ja-JP" sz="6200" dirty="0"/>
              <a:t> </a:t>
            </a:r>
            <a:endParaRPr lang="ja-JP" altLang="ja-JP" sz="6200" dirty="0"/>
          </a:p>
          <a:p>
            <a:pPr algn="l"/>
            <a:r>
              <a:rPr lang="en-US" altLang="ja-JP" sz="6200" dirty="0"/>
              <a:t>Brandom says often that these two perspectives are </a:t>
            </a:r>
            <a:r>
              <a:rPr lang="en-US" altLang="ja-JP" sz="6200" dirty="0">
                <a:highlight>
                  <a:srgbClr val="FFFF00"/>
                </a:highlight>
              </a:rPr>
              <a:t>"two sides of one coin</a:t>
            </a:r>
            <a:r>
              <a:rPr lang="en-US" altLang="ja-JP" sz="6200" dirty="0"/>
              <a:t>" (cf. ST 421, 451, 692 ). Before considering it, let's look at a more concrete example, an explanation of judges in common law.</a:t>
            </a:r>
            <a:endParaRPr lang="ja-JP" altLang="ja-JP" sz="6200" dirty="0"/>
          </a:p>
          <a:p>
            <a:pPr algn="l"/>
            <a:r>
              <a:rPr lang="en-US" altLang="ja-JP" dirty="0"/>
              <a:t> </a:t>
            </a:r>
            <a:endParaRPr lang="ja-JP" altLang="ja-JP" dirty="0"/>
          </a:p>
          <a:p>
            <a:endParaRPr lang="en-US" altLang="ja-JP" dirty="0"/>
          </a:p>
        </p:txBody>
      </p:sp>
    </p:spTree>
    <p:extLst>
      <p:ext uri="{BB962C8B-B14F-4D97-AF65-F5344CB8AC3E}">
        <p14:creationId xmlns:p14="http://schemas.microsoft.com/office/powerpoint/2010/main" val="1883257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2270A-FB9D-4D75-044D-23B819116E3E}"/>
            </a:ext>
          </a:extLst>
        </p:cNvPr>
        <p:cNvGrpSpPr/>
        <p:nvPr/>
      </p:nvGrpSpPr>
      <p:grpSpPr>
        <a:xfrm>
          <a:off x="0" y="0"/>
          <a:ext cx="0" cy="0"/>
          <a:chOff x="0" y="0"/>
          <a:chExt cx="0" cy="0"/>
        </a:xfrm>
      </p:grpSpPr>
      <p:sp>
        <p:nvSpPr>
          <p:cNvPr id="3" name="字幕 2">
            <a:extLst>
              <a:ext uri="{FF2B5EF4-FFF2-40B4-BE49-F238E27FC236}">
                <a16:creationId xmlns:a16="http://schemas.microsoft.com/office/drawing/2014/main" id="{3BEA7829-ACDC-C214-D0C1-C54EEF20B810}"/>
              </a:ext>
            </a:extLst>
          </p:cNvPr>
          <p:cNvSpPr>
            <a:spLocks noGrp="1"/>
          </p:cNvSpPr>
          <p:nvPr>
            <p:ph type="subTitle" idx="1"/>
          </p:nvPr>
        </p:nvSpPr>
        <p:spPr>
          <a:xfrm>
            <a:off x="256369" y="240702"/>
            <a:ext cx="11845637" cy="6677988"/>
          </a:xfrm>
        </p:spPr>
        <p:txBody>
          <a:bodyPr>
            <a:normAutofit fontScale="92500" lnSpcReduction="10000"/>
          </a:bodyPr>
          <a:lstStyle/>
          <a:p>
            <a:pPr algn="l"/>
            <a:r>
              <a:rPr lang="en-US" altLang="ja-JP" sz="2900" b="1" dirty="0">
                <a:solidFill>
                  <a:srgbClr val="3D12F6"/>
                </a:solidFill>
              </a:rPr>
              <a:t>&lt;Recollective rational reconstruction in common law and case law&gt;</a:t>
            </a:r>
            <a:endParaRPr lang="ja-JP" altLang="ja-JP" sz="2900" b="1" dirty="0">
              <a:solidFill>
                <a:srgbClr val="3D12F6"/>
              </a:solidFill>
            </a:endParaRPr>
          </a:p>
          <a:p>
            <a:pPr algn="l"/>
            <a:r>
              <a:rPr lang="en-US" altLang="ja-JP" dirty="0"/>
              <a:t>Let's consider the justification of rule-following through </a:t>
            </a:r>
            <a:r>
              <a:rPr lang="en-US" altLang="ja-JP" dirty="0">
                <a:highlight>
                  <a:srgbClr val="FFFF00"/>
                </a:highlight>
              </a:rPr>
              <a:t>recollective rational reconstruction</a:t>
            </a:r>
            <a:r>
              <a:rPr lang="en-US" altLang="ja-JP" dirty="0"/>
              <a:t>, using the example of common law and case law frequently </a:t>
            </a:r>
            <a:r>
              <a:rPr lang="en-US" altLang="ja-JP" dirty="0" err="1"/>
              <a:t>refered</a:t>
            </a:r>
            <a:r>
              <a:rPr lang="en-US" altLang="ja-JP" dirty="0"/>
              <a:t> by Brandom. He states the following about judges:</a:t>
            </a:r>
            <a:endParaRPr lang="ja-JP" altLang="ja-JP" dirty="0"/>
          </a:p>
          <a:p>
            <a:pPr lvl="1" algn="l"/>
            <a:r>
              <a:rPr lang="en-US" altLang="ja-JP" dirty="0">
                <a:highlight>
                  <a:srgbClr val="C0C0C0"/>
                </a:highlight>
              </a:rPr>
              <a:t> </a:t>
            </a:r>
            <a:r>
              <a:rPr lang="en-US" altLang="ja-JP" sz="1700" dirty="0">
                <a:highlight>
                  <a:srgbClr val="C0C0C0"/>
                </a:highlight>
              </a:rPr>
              <a:t>In that forum, there is nothing to institute those norms except the attitudes of the judges, practically expressed in the decisions they make in applying them. That is the sense in which these norms are properly thought of as “judge-made law.” Each judge exercises real authority in each case—in applying the legal concepts in question to novel sets of facts, specified in terms of nonlegal concepts. (ST 705)</a:t>
            </a:r>
            <a:endParaRPr lang="ja-JP" altLang="ja-JP" sz="1700" dirty="0">
              <a:highlight>
                <a:srgbClr val="C0C0C0"/>
              </a:highlight>
            </a:endParaRPr>
          </a:p>
          <a:p>
            <a:pPr algn="l"/>
            <a:r>
              <a:rPr lang="en-US" altLang="ja-JP" dirty="0"/>
              <a:t> This can be rephrased as follows: From </a:t>
            </a:r>
            <a:r>
              <a:rPr lang="en-US" altLang="ja-JP" dirty="0">
                <a:highlight>
                  <a:srgbClr val="FFFF00"/>
                </a:highlight>
              </a:rPr>
              <a:t>a prospective perspective</a:t>
            </a:r>
            <a:r>
              <a:rPr lang="en-US" altLang="ja-JP" dirty="0"/>
              <a:t>, judges define and construct legal norms (normative status) more concretely in litigation by applying them under the contingent conditions of each new case. In other words, </a:t>
            </a:r>
            <a:r>
              <a:rPr lang="en-US" altLang="ja-JP" u="heavy" dirty="0"/>
              <a:t>they make legal norms (normative status) through their specific application in specific cases (normative attitudes).</a:t>
            </a:r>
            <a:endParaRPr lang="ja-JP" altLang="ja-JP" dirty="0"/>
          </a:p>
          <a:p>
            <a:pPr algn="l"/>
            <a:r>
              <a:rPr lang="en-US" altLang="ja-JP" dirty="0"/>
              <a:t> </a:t>
            </a:r>
            <a:endParaRPr lang="ja-JP" altLang="ja-JP" dirty="0"/>
          </a:p>
          <a:p>
            <a:pPr algn="l"/>
            <a:r>
              <a:rPr lang="en-US" altLang="ja-JP" dirty="0"/>
              <a:t>Here, the following continues from the above:</a:t>
            </a:r>
            <a:endParaRPr lang="ja-JP" altLang="ja-JP" dirty="0"/>
          </a:p>
          <a:p>
            <a:pPr lvl="1" algn="l"/>
            <a:r>
              <a:rPr lang="en-US" altLang="ja-JP" dirty="0">
                <a:highlight>
                  <a:srgbClr val="C0C0C0"/>
                </a:highlight>
              </a:rPr>
              <a:t> </a:t>
            </a:r>
            <a:r>
              <a:rPr lang="en-US" altLang="ja-JP" sz="1700" dirty="0">
                <a:highlight>
                  <a:srgbClr val="C0C0C0"/>
                </a:highlight>
              </a:rPr>
              <a:t>But it is authority constrained by corresponding responsibilities. For a judge's decision is authoritative only to the extent that its authority is recognized by future judges. If a judge does not treat the case as having been correctly decided based on the law he inherited, he will not treat that law as having authority as a precedent for his own decisions. (ST 705)</a:t>
            </a:r>
            <a:endParaRPr lang="ja-JP" altLang="ja-JP" sz="1700" dirty="0">
              <a:highlight>
                <a:srgbClr val="C0C0C0"/>
              </a:highlight>
            </a:endParaRPr>
          </a:p>
          <a:p>
            <a:pPr algn="l"/>
            <a:r>
              <a:rPr lang="en-US" altLang="ja-JP" dirty="0"/>
              <a:t> This can be rephrased as follows: From </a:t>
            </a:r>
            <a:r>
              <a:rPr lang="en-US" altLang="ja-JP" dirty="0">
                <a:highlight>
                  <a:srgbClr val="FFFF00"/>
                </a:highlight>
              </a:rPr>
              <a:t>a retrospective perspective</a:t>
            </a:r>
            <a:r>
              <a:rPr lang="en-US" altLang="ja-JP" dirty="0"/>
              <a:t>, future judges will understand that a trial was correctly conducted based on the legal norms they implicitly inherited, and that </a:t>
            </a:r>
            <a:r>
              <a:rPr lang="en-US" altLang="ja-JP" u="heavy" dirty="0"/>
              <a:t>the implicit legal norms (normative status) have been made explicit in the judgment (normative attitude) as the standard for assessing the judgment .</a:t>
            </a:r>
            <a:endParaRPr lang="ja-JP" altLang="ja-JP" dirty="0"/>
          </a:p>
          <a:p>
            <a:endParaRPr kumimoji="1" lang="ja-JP" altLang="en-US" dirty="0"/>
          </a:p>
        </p:txBody>
      </p:sp>
    </p:spTree>
    <p:extLst>
      <p:ext uri="{BB962C8B-B14F-4D97-AF65-F5344CB8AC3E}">
        <p14:creationId xmlns:p14="http://schemas.microsoft.com/office/powerpoint/2010/main" val="977521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8A7B7-D873-CC80-9B38-31FA38293B1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7251302-CDCE-06CA-3E90-228996D45207}"/>
              </a:ext>
            </a:extLst>
          </p:cNvPr>
          <p:cNvSpPr>
            <a:spLocks noGrp="1"/>
          </p:cNvSpPr>
          <p:nvPr>
            <p:ph type="ctrTitle"/>
          </p:nvPr>
        </p:nvSpPr>
        <p:spPr>
          <a:xfrm>
            <a:off x="207818" y="266152"/>
            <a:ext cx="11554691" cy="615880"/>
          </a:xfrm>
        </p:spPr>
        <p:txBody>
          <a:bodyPr>
            <a:noAutofit/>
          </a:bodyPr>
          <a:lstStyle/>
          <a:p>
            <a:pPr algn="l"/>
            <a:r>
              <a:rPr lang="en-US" altLang="ja-JP" sz="3600" b="1" dirty="0">
                <a:solidFill>
                  <a:srgbClr val="3D12F6"/>
                </a:solidFill>
              </a:rPr>
              <a:t>Two perspectives and vertical mutual recognition</a:t>
            </a:r>
            <a:endParaRPr kumimoji="1" lang="ja-JP" altLang="en-US" sz="3600" dirty="0">
              <a:solidFill>
                <a:srgbClr val="3D12F6"/>
              </a:solidFill>
            </a:endParaRPr>
          </a:p>
        </p:txBody>
      </p:sp>
      <p:sp>
        <p:nvSpPr>
          <p:cNvPr id="3" name="字幕 2">
            <a:extLst>
              <a:ext uri="{FF2B5EF4-FFF2-40B4-BE49-F238E27FC236}">
                <a16:creationId xmlns:a16="http://schemas.microsoft.com/office/drawing/2014/main" id="{01217018-707E-B815-F381-11CBFE25D4C1}"/>
              </a:ext>
            </a:extLst>
          </p:cNvPr>
          <p:cNvSpPr>
            <a:spLocks noGrp="1"/>
          </p:cNvSpPr>
          <p:nvPr>
            <p:ph type="subTitle" idx="1"/>
          </p:nvPr>
        </p:nvSpPr>
        <p:spPr>
          <a:xfrm>
            <a:off x="207818" y="676054"/>
            <a:ext cx="11786417" cy="5809713"/>
          </a:xfrm>
        </p:spPr>
        <p:txBody>
          <a:bodyPr>
            <a:normAutofit fontScale="25000" lnSpcReduction="20000"/>
          </a:bodyPr>
          <a:lstStyle/>
          <a:p>
            <a:r>
              <a:rPr lang="en-US" altLang="ja-JP" dirty="0"/>
              <a:t> </a:t>
            </a:r>
            <a:endParaRPr lang="ja-JP" altLang="ja-JP" dirty="0"/>
          </a:p>
          <a:p>
            <a:pPr algn="l"/>
            <a:r>
              <a:rPr lang="en-US" altLang="ja-JP" sz="7200" dirty="0"/>
              <a:t>Here, the challenge was to distinguish between "</a:t>
            </a:r>
            <a:r>
              <a:rPr lang="en-US" altLang="ja-JP" sz="7200" u="sng" dirty="0"/>
              <a:t>what a norm is in itself" (normative status</a:t>
            </a:r>
            <a:r>
              <a:rPr lang="en-US" altLang="ja-JP" sz="7200" dirty="0"/>
              <a:t>) and </a:t>
            </a:r>
            <a:r>
              <a:rPr lang="en-US" altLang="ja-JP" sz="7200" u="sng" dirty="0"/>
              <a:t>"what a norm is for consciousness" (normative attitude</a:t>
            </a:r>
            <a:r>
              <a:rPr lang="en-US" altLang="ja-JP" sz="7200" dirty="0"/>
              <a:t>) by </a:t>
            </a:r>
            <a:r>
              <a:rPr lang="en-US" altLang="ja-JP" sz="7200" dirty="0">
                <a:highlight>
                  <a:srgbClr val="FFFF00"/>
                </a:highlight>
              </a:rPr>
              <a:t>historical perspectives</a:t>
            </a:r>
            <a:r>
              <a:rPr lang="en-US" altLang="ja-JP" sz="7200" dirty="0"/>
              <a:t>. </a:t>
            </a:r>
          </a:p>
          <a:p>
            <a:pPr algn="l"/>
            <a:r>
              <a:rPr lang="en-US" altLang="ja-JP" sz="7200" dirty="0"/>
              <a:t>In the case of case law, this distinction is made possible by distinguishing between </a:t>
            </a:r>
            <a:r>
              <a:rPr lang="en-US" altLang="ja-JP" sz="7200" u="sng" dirty="0"/>
              <a:t>the prospective perspective of former judges</a:t>
            </a:r>
            <a:r>
              <a:rPr lang="en-US" altLang="ja-JP" sz="7200" dirty="0"/>
              <a:t> and </a:t>
            </a:r>
            <a:r>
              <a:rPr lang="en-US" altLang="ja-JP" sz="7200" u="sng" dirty="0"/>
              <a:t>the retrospective perspective of latter judges</a:t>
            </a:r>
            <a:r>
              <a:rPr lang="en-US" altLang="ja-JP" sz="7200" dirty="0"/>
              <a:t>. </a:t>
            </a:r>
          </a:p>
          <a:p>
            <a:pPr algn="l"/>
            <a:r>
              <a:rPr lang="en-US" altLang="ja-JP" sz="7200" dirty="0"/>
              <a:t>However, once the distinction between normative statuses and attitudes has been secured, mutual recognition becomes necessary for the historical establishment of normative status.</a:t>
            </a:r>
            <a:endParaRPr lang="ja-JP" altLang="ja-JP" sz="7200" dirty="0"/>
          </a:p>
          <a:p>
            <a:pPr algn="l"/>
            <a:r>
              <a:rPr lang="en-US" altLang="ja-JP" sz="6400" dirty="0"/>
              <a:t> </a:t>
            </a:r>
            <a:endParaRPr lang="ja-JP" altLang="ja-JP" sz="6400" dirty="0">
              <a:highlight>
                <a:srgbClr val="FFFF00"/>
              </a:highlight>
            </a:endParaRPr>
          </a:p>
          <a:p>
            <a:pPr lvl="1" algn="l"/>
            <a:r>
              <a:rPr lang="en-US" altLang="ja-JP" sz="7200" dirty="0">
                <a:highlight>
                  <a:srgbClr val="C0C0C0"/>
                </a:highlight>
              </a:rPr>
              <a:t>In deciding a case, in applying the legal concepts one way rather than another, </a:t>
            </a:r>
            <a:r>
              <a:rPr lang="en-US" altLang="ja-JP" sz="7200" u="sng" dirty="0">
                <a:highlight>
                  <a:srgbClr val="C0C0C0"/>
                </a:highlight>
              </a:rPr>
              <a:t>the judge is in effect petitioning future judges for recognition</a:t>
            </a:r>
            <a:r>
              <a:rPr lang="en-US" altLang="ja-JP" sz="7200" dirty="0">
                <a:highlight>
                  <a:srgbClr val="C0C0C0"/>
                </a:highlight>
              </a:rPr>
              <a:t>, for the authority to determine the content of the normative status, the law, by the attitudes she manifests in applying it that way.  </a:t>
            </a:r>
            <a:r>
              <a:rPr lang="en-US" altLang="ja-JP" sz="5600" dirty="0">
                <a:highlight>
                  <a:srgbClr val="C0C0C0"/>
                </a:highlight>
              </a:rPr>
              <a:t>(ST 705)</a:t>
            </a:r>
            <a:endParaRPr lang="ja-JP" altLang="ja-JP" sz="5600" dirty="0">
              <a:highlight>
                <a:srgbClr val="C0C0C0"/>
              </a:highlight>
            </a:endParaRPr>
          </a:p>
          <a:p>
            <a:pPr algn="l"/>
            <a:r>
              <a:rPr lang="en-US" altLang="ja-JP" sz="6400" dirty="0"/>
              <a:t> </a:t>
            </a:r>
            <a:r>
              <a:rPr lang="en-US" altLang="ja-JP" sz="7200" dirty="0"/>
              <a:t>If a </a:t>
            </a:r>
            <a:r>
              <a:rPr lang="en-US" altLang="ja-JP" sz="7200" dirty="0" err="1"/>
              <a:t>fomer</a:t>
            </a:r>
            <a:r>
              <a:rPr lang="en-US" altLang="ja-JP" sz="7200" dirty="0"/>
              <a:t> judge seeks the recognition of latter judges, she is in fact recognizing latter judges.</a:t>
            </a:r>
            <a:endParaRPr lang="ja-JP" altLang="ja-JP" sz="7200" dirty="0"/>
          </a:p>
          <a:p>
            <a:pPr algn="l"/>
            <a:r>
              <a:rPr lang="en-US" altLang="ja-JP" sz="7200" dirty="0"/>
              <a:t> </a:t>
            </a:r>
            <a:endParaRPr lang="ja-JP" altLang="ja-JP" sz="7200" dirty="0"/>
          </a:p>
          <a:p>
            <a:pPr lvl="1" algn="l"/>
            <a:r>
              <a:rPr lang="en-US" altLang="ja-JP" sz="7200" dirty="0">
                <a:highlight>
                  <a:srgbClr val="C0C0C0"/>
                </a:highlight>
              </a:rPr>
              <a:t>The authority of the "law-making" judge is balanced by responsibility for the applications of prior judges, the content of the norm inherited from them. </a:t>
            </a:r>
            <a:r>
              <a:rPr lang="en-US" altLang="ja-JP" sz="5600" dirty="0">
                <a:highlight>
                  <a:srgbClr val="C0C0C0"/>
                </a:highlight>
              </a:rPr>
              <a:t>(ST 705)</a:t>
            </a:r>
            <a:endParaRPr lang="ja-JP" altLang="ja-JP" sz="5600" dirty="0">
              <a:highlight>
                <a:srgbClr val="C0C0C0"/>
              </a:highlight>
            </a:endParaRPr>
          </a:p>
          <a:p>
            <a:pPr algn="l"/>
            <a:r>
              <a:rPr lang="en-US" altLang="ja-JP" sz="7200" dirty="0"/>
              <a:t> On the other hand, when latter judges inherit legal norms from the decisions of former judges, they also recognize the </a:t>
            </a:r>
            <a:r>
              <a:rPr lang="en-US" altLang="ja-JP" sz="7200" dirty="0" err="1"/>
              <a:t>fomer</a:t>
            </a:r>
            <a:r>
              <a:rPr lang="en-US" altLang="ja-JP" sz="7200" dirty="0"/>
              <a:t> judges.</a:t>
            </a:r>
            <a:endParaRPr lang="ja-JP" altLang="ja-JP" sz="7200" dirty="0"/>
          </a:p>
          <a:p>
            <a:pPr algn="l"/>
            <a:r>
              <a:rPr lang="en-US" altLang="ja-JP" sz="7200" dirty="0">
                <a:highlight>
                  <a:srgbClr val="FFFF00"/>
                </a:highlight>
              </a:rPr>
              <a:t> </a:t>
            </a:r>
            <a:endParaRPr lang="ja-JP" altLang="ja-JP" sz="7200" dirty="0">
              <a:highlight>
                <a:srgbClr val="FFFF00"/>
              </a:highlight>
            </a:endParaRPr>
          </a:p>
          <a:p>
            <a:endParaRPr kumimoji="1" lang="ja-JP" altLang="en-US" dirty="0"/>
          </a:p>
        </p:txBody>
      </p:sp>
    </p:spTree>
    <p:extLst>
      <p:ext uri="{BB962C8B-B14F-4D97-AF65-F5344CB8AC3E}">
        <p14:creationId xmlns:p14="http://schemas.microsoft.com/office/powerpoint/2010/main" val="209489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E044E-90B5-F4E7-FAC6-E3036FDBF98C}"/>
            </a:ext>
          </a:extLst>
        </p:cNvPr>
        <p:cNvGrpSpPr/>
        <p:nvPr/>
      </p:nvGrpSpPr>
      <p:grpSpPr>
        <a:xfrm>
          <a:off x="0" y="0"/>
          <a:ext cx="0" cy="0"/>
          <a:chOff x="0" y="0"/>
          <a:chExt cx="0" cy="0"/>
        </a:xfrm>
      </p:grpSpPr>
      <p:sp>
        <p:nvSpPr>
          <p:cNvPr id="3" name="字幕 2">
            <a:extLst>
              <a:ext uri="{FF2B5EF4-FFF2-40B4-BE49-F238E27FC236}">
                <a16:creationId xmlns:a16="http://schemas.microsoft.com/office/drawing/2014/main" id="{E04BADA9-4F40-C3C2-FCE7-60E026621722}"/>
              </a:ext>
            </a:extLst>
          </p:cNvPr>
          <p:cNvSpPr>
            <a:spLocks noGrp="1"/>
          </p:cNvSpPr>
          <p:nvPr>
            <p:ph type="subTitle" idx="1"/>
          </p:nvPr>
        </p:nvSpPr>
        <p:spPr>
          <a:xfrm>
            <a:off x="173181" y="429174"/>
            <a:ext cx="11845637" cy="6343860"/>
          </a:xfrm>
        </p:spPr>
        <p:txBody>
          <a:bodyPr>
            <a:normAutofit fontScale="40000" lnSpcReduction="20000"/>
          </a:bodyPr>
          <a:lstStyle/>
          <a:p>
            <a:pPr lvl="1" algn="l"/>
            <a:r>
              <a:rPr lang="en-US" altLang="ja-JP" sz="7000" dirty="0">
                <a:highlight>
                  <a:srgbClr val="C0C0C0"/>
                </a:highlight>
              </a:rPr>
              <a:t>And of course, no future judge's decision to treat the current judge's decision as precedent or is not itself finally authoritative. It, too, is responsible to the (equally defeasible) authority of judges of the still further future.</a:t>
            </a:r>
            <a:r>
              <a:rPr lang="ja-JP" altLang="ja-JP" sz="7000" dirty="0">
                <a:highlight>
                  <a:srgbClr val="C0C0C0"/>
                </a:highlight>
              </a:rPr>
              <a:t>　</a:t>
            </a:r>
            <a:r>
              <a:rPr lang="ja-JP" altLang="ja-JP" sz="4500" dirty="0">
                <a:highlight>
                  <a:srgbClr val="C0C0C0"/>
                </a:highlight>
              </a:rPr>
              <a:t>（</a:t>
            </a:r>
            <a:r>
              <a:rPr lang="en-US" altLang="ja-JP" sz="4500" i="1" dirty="0">
                <a:highlight>
                  <a:srgbClr val="C0C0C0"/>
                </a:highlight>
              </a:rPr>
              <a:t>ST</a:t>
            </a:r>
            <a:r>
              <a:rPr lang="en-US" altLang="ja-JP" sz="4500" dirty="0">
                <a:highlight>
                  <a:srgbClr val="C0C0C0"/>
                </a:highlight>
              </a:rPr>
              <a:t> 705f</a:t>
            </a:r>
            <a:r>
              <a:rPr lang="ja-JP" altLang="ja-JP" sz="4500" dirty="0">
                <a:highlight>
                  <a:srgbClr val="C0C0C0"/>
                </a:highlight>
              </a:rPr>
              <a:t>）</a:t>
            </a:r>
          </a:p>
          <a:p>
            <a:pPr algn="l"/>
            <a:r>
              <a:rPr lang="en-US" altLang="ja-JP" sz="6400" dirty="0"/>
              <a:t> </a:t>
            </a:r>
            <a:endParaRPr lang="ja-JP" altLang="ja-JP" sz="6400" dirty="0"/>
          </a:p>
          <a:p>
            <a:pPr algn="l"/>
            <a:r>
              <a:rPr lang="en-US" altLang="ja-JP" sz="6400" dirty="0"/>
              <a:t>Future judges also need to seek mutual recognition with even later judges. For case law to be established and sustained, a historical vertical relationship of mutual recognition is necessary. </a:t>
            </a:r>
          </a:p>
          <a:p>
            <a:pPr algn="l"/>
            <a:endParaRPr lang="ja-JP" altLang="ja-JP" sz="6400" dirty="0"/>
          </a:p>
          <a:p>
            <a:pPr algn="l"/>
            <a:r>
              <a:rPr lang="en-US" altLang="ja-JP" sz="6400" dirty="0"/>
              <a:t>However, constructing status from attitudes in the prospective perspective and deriving the attitudes from the status in the retrospective perspective would be circular. This cycle then leads to "</a:t>
            </a:r>
            <a:r>
              <a:rPr lang="en-US" altLang="ja-JP" sz="6400" dirty="0">
                <a:highlight>
                  <a:srgbClr val="FFFF00"/>
                </a:highlight>
              </a:rPr>
              <a:t>the equilibrium of retrospective and prospective perspectives</a:t>
            </a:r>
            <a:r>
              <a:rPr lang="en-US" altLang="ja-JP" sz="6400" dirty="0"/>
              <a:t> on the process that is </a:t>
            </a:r>
            <a:r>
              <a:rPr lang="en-US" altLang="ja-JP" sz="6400" dirty="0">
                <a:highlight>
                  <a:srgbClr val="FFFF00"/>
                </a:highlight>
              </a:rPr>
              <a:t>experience" </a:t>
            </a:r>
            <a:r>
              <a:rPr lang="en-US" altLang="ja-JP" sz="5000" dirty="0"/>
              <a:t>(</a:t>
            </a:r>
            <a:r>
              <a:rPr lang="en-US" altLang="ja-JP" sz="5000" i="1" dirty="0"/>
              <a:t>ST</a:t>
            </a:r>
            <a:r>
              <a:rPr lang="en-US" altLang="ja-JP" sz="5000" dirty="0"/>
              <a:t> 692).</a:t>
            </a:r>
          </a:p>
          <a:p>
            <a:pPr algn="l"/>
            <a:endParaRPr lang="en-US" altLang="ja-JP" sz="5000" dirty="0"/>
          </a:p>
          <a:p>
            <a:pPr algn="l"/>
            <a:r>
              <a:rPr lang="en-US" altLang="ja-JP" sz="5000" dirty="0"/>
              <a:t> </a:t>
            </a:r>
            <a:r>
              <a:rPr lang="en-US" altLang="ja-JP" sz="6400" dirty="0"/>
              <a:t>According to Brandom, this equilibrium is more structured than "</a:t>
            </a:r>
            <a:r>
              <a:rPr lang="en-US" altLang="ja-JP" sz="6400" dirty="0">
                <a:highlight>
                  <a:srgbClr val="FFFF00"/>
                </a:highlight>
              </a:rPr>
              <a:t>Rawlsian reflective equilibrium" </a:t>
            </a:r>
            <a:r>
              <a:rPr lang="en-US" altLang="ja-JP" sz="5000" dirty="0"/>
              <a:t>(</a:t>
            </a:r>
            <a:r>
              <a:rPr lang="en-US" altLang="ja-JP" sz="5000" i="1" dirty="0"/>
              <a:t>ST</a:t>
            </a:r>
            <a:r>
              <a:rPr lang="en-US" altLang="ja-JP" sz="5000" dirty="0"/>
              <a:t> 660) </a:t>
            </a:r>
            <a:r>
              <a:rPr lang="en-US" altLang="ja-JP" sz="6400" dirty="0"/>
              <a:t>and therefore more stable than it. However, this equilibrium is still, </a:t>
            </a:r>
            <a:r>
              <a:rPr lang="en-US" altLang="ja-JP" sz="6400" dirty="0">
                <a:highlight>
                  <a:srgbClr val="FFFF00"/>
                </a:highlight>
              </a:rPr>
              <a:t>in principle, temporary </a:t>
            </a:r>
            <a:r>
              <a:rPr lang="en-US" altLang="ja-JP" sz="4500" dirty="0"/>
              <a:t>(cf. </a:t>
            </a:r>
            <a:r>
              <a:rPr lang="en-US" altLang="ja-JP" sz="4500" i="1" dirty="0"/>
              <a:t>ST</a:t>
            </a:r>
            <a:r>
              <a:rPr lang="en-US" altLang="ja-JP" sz="4500" dirty="0"/>
              <a:t>688).</a:t>
            </a:r>
            <a:endParaRPr lang="ja-JP" altLang="ja-JP" sz="6400" dirty="0"/>
          </a:p>
          <a:p>
            <a:endParaRPr kumimoji="1" lang="ja-JP" altLang="en-US" dirty="0"/>
          </a:p>
        </p:txBody>
      </p:sp>
    </p:spTree>
    <p:extLst>
      <p:ext uri="{BB962C8B-B14F-4D97-AF65-F5344CB8AC3E}">
        <p14:creationId xmlns:p14="http://schemas.microsoft.com/office/powerpoint/2010/main" val="3865191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96E8B-24F7-322B-1484-45356D1E20C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D4382AA-06E4-5320-D294-49AC5FDDA243}"/>
              </a:ext>
            </a:extLst>
          </p:cNvPr>
          <p:cNvSpPr>
            <a:spLocks noGrp="1"/>
          </p:cNvSpPr>
          <p:nvPr>
            <p:ph type="ctrTitle"/>
          </p:nvPr>
        </p:nvSpPr>
        <p:spPr>
          <a:xfrm>
            <a:off x="207818" y="193324"/>
            <a:ext cx="11554691" cy="1028573"/>
          </a:xfrm>
        </p:spPr>
        <p:txBody>
          <a:bodyPr>
            <a:noAutofit/>
          </a:bodyPr>
          <a:lstStyle/>
          <a:p>
            <a:pPr algn="l"/>
            <a:r>
              <a:rPr lang="en-US" altLang="ja-JP" sz="3600" b="1" dirty="0">
                <a:solidFill>
                  <a:srgbClr val="3D12F6"/>
                </a:solidFill>
              </a:rPr>
              <a:t>The Difficulty of Understanding Two Perspectives as Two Sides of One Coin</a:t>
            </a:r>
            <a:endParaRPr kumimoji="1" lang="ja-JP" altLang="en-US" sz="3600" dirty="0">
              <a:solidFill>
                <a:srgbClr val="3D12F6"/>
              </a:solidFill>
            </a:endParaRPr>
          </a:p>
        </p:txBody>
      </p:sp>
      <p:sp>
        <p:nvSpPr>
          <p:cNvPr id="3" name="字幕 2">
            <a:extLst>
              <a:ext uri="{FF2B5EF4-FFF2-40B4-BE49-F238E27FC236}">
                <a16:creationId xmlns:a16="http://schemas.microsoft.com/office/drawing/2014/main" id="{06A9CEF7-BE74-1473-E2CA-693F72362B7A}"/>
              </a:ext>
            </a:extLst>
          </p:cNvPr>
          <p:cNvSpPr>
            <a:spLocks noGrp="1"/>
          </p:cNvSpPr>
          <p:nvPr>
            <p:ph type="subTitle" idx="1"/>
          </p:nvPr>
        </p:nvSpPr>
        <p:spPr>
          <a:xfrm>
            <a:off x="207818" y="1330035"/>
            <a:ext cx="11845637" cy="5653392"/>
          </a:xfrm>
        </p:spPr>
        <p:txBody>
          <a:bodyPr>
            <a:normAutofit/>
          </a:bodyPr>
          <a:lstStyle/>
          <a:p>
            <a:pPr algn="l"/>
            <a:r>
              <a:rPr lang="en-US" altLang="ja-JP" dirty="0"/>
              <a:t>If vertical mutual recognition is established between </a:t>
            </a:r>
            <a:r>
              <a:rPr lang="en-US" altLang="ja-JP" dirty="0" err="1"/>
              <a:t>fomer</a:t>
            </a:r>
            <a:r>
              <a:rPr lang="en-US" altLang="ja-JP" dirty="0"/>
              <a:t> judges and latter judges, then the norm for former judges and the nom for latter judges are established as the same norm and therefore the two perspectives can be said to be </a:t>
            </a:r>
            <a:r>
              <a:rPr lang="en-US" altLang="ja-JP" u="sng" dirty="0"/>
              <a:t>of one coin</a:t>
            </a:r>
            <a:r>
              <a:rPr lang="en-US" altLang="ja-JP" dirty="0"/>
              <a:t>.  In other words, the difficulty of understanding these two sides of one coin is the difficulty of vertical mutual recognition. </a:t>
            </a:r>
          </a:p>
          <a:p>
            <a:pPr algn="l"/>
            <a:r>
              <a:rPr lang="en-US" altLang="ja-JP" dirty="0"/>
              <a:t>So where is the difficulty? </a:t>
            </a:r>
          </a:p>
          <a:p>
            <a:pPr algn="l"/>
            <a:r>
              <a:rPr lang="en-US" altLang="ja-JP" dirty="0"/>
              <a:t>In “Conclusion“ of </a:t>
            </a:r>
            <a:r>
              <a:rPr lang="en-US" altLang="ja-JP" i="1" dirty="0"/>
              <a:t>ST</a:t>
            </a:r>
            <a:r>
              <a:rPr lang="en-US" altLang="ja-JP" dirty="0"/>
              <a:t>, he argues that understanding the two perspectives as two sides of one coin is impossible from the standpoint of the </a:t>
            </a:r>
            <a:r>
              <a:rPr lang="en-US" altLang="ja-JP" dirty="0">
                <a:highlight>
                  <a:srgbClr val="FFFF00"/>
                </a:highlight>
              </a:rPr>
              <a:t>“understanding”</a:t>
            </a:r>
            <a:r>
              <a:rPr lang="ja-JP" altLang="en-US" dirty="0">
                <a:highlight>
                  <a:srgbClr val="FFFF00"/>
                </a:highlight>
              </a:rPr>
              <a:t> </a:t>
            </a:r>
            <a:r>
              <a:rPr lang="en-US" altLang="ja-JP" dirty="0">
                <a:highlight>
                  <a:srgbClr val="FFFF00"/>
                </a:highlight>
              </a:rPr>
              <a:t>(Verstand</a:t>
            </a:r>
            <a:r>
              <a:rPr lang="en-US" altLang="ja-JP" dirty="0"/>
              <a:t>), and that it is necessary to shift to the standpoint of </a:t>
            </a:r>
            <a:r>
              <a:rPr lang="en-US" altLang="ja-JP" dirty="0">
                <a:highlight>
                  <a:srgbClr val="FFFF00"/>
                </a:highlight>
              </a:rPr>
              <a:t>“reason” (Vernunft). </a:t>
            </a:r>
            <a:r>
              <a:rPr lang="en-US" altLang="ja-JP" dirty="0"/>
              <a:t>In the Kantian standpoint of “understanding”, conceptual content is already “</a:t>
            </a:r>
            <a:r>
              <a:rPr lang="en-US" altLang="ja-JP" i="1" dirty="0"/>
              <a:t>fully </a:t>
            </a:r>
            <a:r>
              <a:rPr lang="en-US" altLang="ja-JP" dirty="0"/>
              <a:t>determinate in the sense of having sharp boundaries, determining norms for correct application in all possible cases (“rails laid out to infinity” </a:t>
            </a:r>
            <a:r>
              <a:rPr lang="en-US" altLang="ja-JP" sz="1800" dirty="0"/>
              <a:t>(</a:t>
            </a:r>
            <a:r>
              <a:rPr lang="en-US" altLang="ja-JP" sz="1800" i="1" dirty="0"/>
              <a:t>ST</a:t>
            </a:r>
            <a:r>
              <a:rPr lang="en-US" altLang="ja-JP" sz="1800" dirty="0"/>
              <a:t> 753)).</a:t>
            </a:r>
            <a:endParaRPr lang="ja-JP" altLang="ja-JP" dirty="0"/>
          </a:p>
          <a:p>
            <a:pPr algn="l"/>
            <a:r>
              <a:rPr lang="en-US" altLang="ja-JP" dirty="0"/>
              <a:t>Therefore, the most important thing is to explain the change in understanding normative status in the two perspectives. In order to explain this, I would like to consider the question-answer relationship for declaration.</a:t>
            </a:r>
            <a:endParaRPr lang="ja-JP" altLang="ja-JP" dirty="0"/>
          </a:p>
        </p:txBody>
      </p:sp>
    </p:spTree>
    <p:extLst>
      <p:ext uri="{BB962C8B-B14F-4D97-AF65-F5344CB8AC3E}">
        <p14:creationId xmlns:p14="http://schemas.microsoft.com/office/powerpoint/2010/main" val="3200489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1B3BB-E209-73BD-D961-43F94A908EB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05F4929-F54E-2923-8237-CBAD3DFCB683}"/>
              </a:ext>
            </a:extLst>
          </p:cNvPr>
          <p:cNvSpPr>
            <a:spLocks noGrp="1"/>
          </p:cNvSpPr>
          <p:nvPr>
            <p:ph type="ctrTitle"/>
          </p:nvPr>
        </p:nvSpPr>
        <p:spPr>
          <a:xfrm>
            <a:off x="207817" y="959275"/>
            <a:ext cx="11984183" cy="715777"/>
          </a:xfrm>
        </p:spPr>
        <p:txBody>
          <a:bodyPr>
            <a:noAutofit/>
          </a:bodyPr>
          <a:lstStyle/>
          <a:p>
            <a:pPr algn="l"/>
            <a:r>
              <a:rPr lang="en-US" altLang="ja-JP" sz="3600" b="1" dirty="0">
                <a:solidFill>
                  <a:srgbClr val="FF0000"/>
                </a:solidFill>
              </a:rPr>
              <a:t>3. Remaining Issues: Two sides of One Coin and QA for Declaration</a:t>
            </a:r>
            <a:br>
              <a:rPr lang="en-US" altLang="ja-JP" sz="3600" b="1" dirty="0">
                <a:solidFill>
                  <a:srgbClr val="FF0000"/>
                </a:solidFill>
              </a:rPr>
            </a:br>
            <a:r>
              <a:rPr lang="en-US" altLang="ja-JP" sz="3600" b="1" dirty="0">
                <a:solidFill>
                  <a:srgbClr val="3D12F6"/>
                </a:solidFill>
              </a:rPr>
              <a:t>Distinguishing Between Three Types of QA</a:t>
            </a:r>
            <a:r>
              <a:rPr lang="ja-JP" altLang="en-US" sz="3600" b="1" dirty="0">
                <a:solidFill>
                  <a:srgbClr val="3D12F6"/>
                </a:solidFill>
              </a:rPr>
              <a:t> </a:t>
            </a:r>
            <a:r>
              <a:rPr lang="en-US" altLang="ja-JP" sz="3600" b="1" dirty="0">
                <a:solidFill>
                  <a:srgbClr val="3D12F6"/>
                </a:solidFill>
              </a:rPr>
              <a:t>Relationships</a:t>
            </a:r>
            <a:endParaRPr kumimoji="1" lang="ja-JP" altLang="en-US" sz="3600" dirty="0">
              <a:solidFill>
                <a:srgbClr val="3D12F6"/>
              </a:solidFill>
            </a:endParaRPr>
          </a:p>
        </p:txBody>
      </p:sp>
      <p:sp>
        <p:nvSpPr>
          <p:cNvPr id="3" name="字幕 2">
            <a:extLst>
              <a:ext uri="{FF2B5EF4-FFF2-40B4-BE49-F238E27FC236}">
                <a16:creationId xmlns:a16="http://schemas.microsoft.com/office/drawing/2014/main" id="{D5F935A8-0F2A-81E7-A2CF-C53F00B1A6F2}"/>
              </a:ext>
            </a:extLst>
          </p:cNvPr>
          <p:cNvSpPr>
            <a:spLocks noGrp="1"/>
          </p:cNvSpPr>
          <p:nvPr>
            <p:ph type="subTitle" idx="1"/>
          </p:nvPr>
        </p:nvSpPr>
        <p:spPr>
          <a:xfrm>
            <a:off x="277089" y="1780249"/>
            <a:ext cx="11845637" cy="5502584"/>
          </a:xfrm>
        </p:spPr>
        <p:txBody>
          <a:bodyPr>
            <a:normAutofit/>
          </a:bodyPr>
          <a:lstStyle/>
          <a:p>
            <a:endParaRPr lang="en-US" altLang="ja-JP" dirty="0"/>
          </a:p>
          <a:p>
            <a:pPr algn="l"/>
            <a:r>
              <a:rPr lang="en-US" altLang="ja-JP" dirty="0"/>
              <a:t>We can distinguish between descriptive, decision-making, and declarative questions</a:t>
            </a:r>
            <a:r>
              <a:rPr lang="ja-JP" altLang="en-US" dirty="0"/>
              <a:t> </a:t>
            </a:r>
            <a:r>
              <a:rPr lang="en-US" altLang="ja-JP" dirty="0"/>
              <a:t>and</a:t>
            </a:r>
            <a:r>
              <a:rPr lang="ja-JP" altLang="en-US" dirty="0"/>
              <a:t> </a:t>
            </a:r>
            <a:r>
              <a:rPr lang="en-US" altLang="ja-JP" dirty="0"/>
              <a:t>answers</a:t>
            </a:r>
            <a:endParaRPr lang="ja-JP" altLang="ja-JP" dirty="0"/>
          </a:p>
          <a:p>
            <a:pPr marL="457200" indent="-457200" algn="l">
              <a:buAutoNum type="arabicParenBoth"/>
            </a:pPr>
            <a:r>
              <a:rPr lang="en-US" altLang="ja-JP" dirty="0"/>
              <a:t>Descriptive question whose answer has a truth value.</a:t>
            </a:r>
          </a:p>
          <a:p>
            <a:pPr algn="l"/>
            <a:r>
              <a:rPr lang="en-US" altLang="ja-JP" dirty="0"/>
              <a:t>(2) Decision-making question is a question whose answer makes a decision. The answer doesn’t have truth value, but has feasibility/infeasibility.</a:t>
            </a:r>
            <a:endParaRPr lang="ja-JP" altLang="ja-JP" dirty="0"/>
          </a:p>
          <a:p>
            <a:pPr algn="l"/>
            <a:r>
              <a:rPr lang="en-US" altLang="ja-JP" dirty="0"/>
              <a:t>(3) Declarative Question is a question whose answer is a declaration. It is an establishment of fact. Establishing facts has no truth. Declarations don’t have also feasibility because the content of declaration is already realized at the same time as declaration. For example, the declaration "The meeting will begin here and now" is already realized by the declaration. </a:t>
            </a:r>
            <a:endParaRPr kumimoji="1" lang="ja-JP" altLang="en-US" dirty="0"/>
          </a:p>
        </p:txBody>
      </p:sp>
    </p:spTree>
    <p:extLst>
      <p:ext uri="{BB962C8B-B14F-4D97-AF65-F5344CB8AC3E}">
        <p14:creationId xmlns:p14="http://schemas.microsoft.com/office/powerpoint/2010/main" val="1536640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322A2-8767-8153-D1E5-81E5D8D5C73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364A8DF-14ED-018C-D194-552E05C3CE8F}"/>
              </a:ext>
            </a:extLst>
          </p:cNvPr>
          <p:cNvSpPr>
            <a:spLocks noGrp="1"/>
          </p:cNvSpPr>
          <p:nvPr>
            <p:ph type="ctrTitle"/>
          </p:nvPr>
        </p:nvSpPr>
        <p:spPr>
          <a:xfrm>
            <a:off x="0" y="0"/>
            <a:ext cx="12332262" cy="1063884"/>
          </a:xfrm>
        </p:spPr>
        <p:txBody>
          <a:bodyPr>
            <a:normAutofit fontScale="90000"/>
          </a:bodyPr>
          <a:lstStyle/>
          <a:p>
            <a:pPr algn="l"/>
            <a:r>
              <a:rPr lang="en-US" altLang="ja-JP" sz="4000" b="1" dirty="0">
                <a:solidFill>
                  <a:srgbClr val="3D12F6"/>
                </a:solidFill>
              </a:rPr>
              <a:t>What kind of QA takes place in the prospective perspective?</a:t>
            </a:r>
            <a:endParaRPr kumimoji="1" lang="ja-JP" altLang="en-US" dirty="0">
              <a:solidFill>
                <a:srgbClr val="3D12F6"/>
              </a:solidFill>
            </a:endParaRPr>
          </a:p>
        </p:txBody>
      </p:sp>
      <p:sp>
        <p:nvSpPr>
          <p:cNvPr id="3" name="字幕 2">
            <a:extLst>
              <a:ext uri="{FF2B5EF4-FFF2-40B4-BE49-F238E27FC236}">
                <a16:creationId xmlns:a16="http://schemas.microsoft.com/office/drawing/2014/main" id="{ED8484B6-7D68-BC33-FE35-E1E768D109D6}"/>
              </a:ext>
            </a:extLst>
          </p:cNvPr>
          <p:cNvSpPr>
            <a:spLocks noGrp="1"/>
          </p:cNvSpPr>
          <p:nvPr>
            <p:ph type="subTitle" idx="1"/>
          </p:nvPr>
        </p:nvSpPr>
        <p:spPr>
          <a:xfrm>
            <a:off x="243312" y="1197032"/>
            <a:ext cx="11845637" cy="5660967"/>
          </a:xfrm>
        </p:spPr>
        <p:txBody>
          <a:bodyPr>
            <a:normAutofit/>
          </a:bodyPr>
          <a:lstStyle/>
          <a:p>
            <a:pPr algn="l"/>
            <a:r>
              <a:rPr lang="en-US" altLang="ja-JP" dirty="0"/>
              <a:t>As mentioned above, the prospective perspective is a process of further defining, shaping, and inventing normative status through normative attitudes in specific situations, in other words, a process of creating rules of language usage. Here, questions are asked such as "How should normative status be defined in new situations?", "How should commitments change to repair incompatibilities?", and "Which commitments should be abandoned and which should be maintained?". These may seem like decision-making questions, but this is not the case.</a:t>
            </a:r>
            <a:endParaRPr lang="ja-JP" altLang="ja-JP" dirty="0"/>
          </a:p>
          <a:p>
            <a:pPr algn="l"/>
            <a:r>
              <a:rPr lang="en-US" altLang="ja-JP" dirty="0"/>
              <a:t>This is because how to apply concepts and creating rules of language usage are not a decision for a one-time action, but a decision for future actions. This is  QA for declaration.</a:t>
            </a:r>
            <a:endParaRPr lang="ja-JP" altLang="ja-JP" dirty="0"/>
          </a:p>
          <a:p>
            <a:pPr algn="l"/>
            <a:r>
              <a:rPr lang="en-US" altLang="ja-JP" dirty="0"/>
              <a:t>Declarations cannot be realized unless they are recognized by others. In this respect, too, questions in the prospective perspective are closer to declarative questions than to decision-making questions.</a:t>
            </a:r>
            <a:endParaRPr lang="ja-JP" altLang="ja-JP" dirty="0"/>
          </a:p>
          <a:p>
            <a:endParaRPr kumimoji="1" lang="ja-JP" altLang="en-US" dirty="0"/>
          </a:p>
        </p:txBody>
      </p:sp>
    </p:spTree>
    <p:extLst>
      <p:ext uri="{BB962C8B-B14F-4D97-AF65-F5344CB8AC3E}">
        <p14:creationId xmlns:p14="http://schemas.microsoft.com/office/powerpoint/2010/main" val="3459908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4714C-515F-42DC-1ABA-09139F8A56B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290FBCB-F476-01BE-9F2C-459C2F2D242A}"/>
              </a:ext>
            </a:extLst>
          </p:cNvPr>
          <p:cNvSpPr>
            <a:spLocks noGrp="1"/>
          </p:cNvSpPr>
          <p:nvPr>
            <p:ph type="ctrTitle"/>
          </p:nvPr>
        </p:nvSpPr>
        <p:spPr>
          <a:xfrm>
            <a:off x="223940" y="158086"/>
            <a:ext cx="11744118" cy="712984"/>
          </a:xfrm>
        </p:spPr>
        <p:txBody>
          <a:bodyPr>
            <a:normAutofit fontScale="90000"/>
          </a:bodyPr>
          <a:lstStyle/>
          <a:p>
            <a:pPr algn="l"/>
            <a:r>
              <a:rPr lang="en-US" altLang="ja-JP" sz="4000" b="1" dirty="0">
                <a:solidFill>
                  <a:srgbClr val="3D12F6"/>
                </a:solidFill>
              </a:rPr>
              <a:t>What kind of QA takes place in a retrospective perspective?</a:t>
            </a:r>
            <a:endParaRPr kumimoji="1" lang="ja-JP" altLang="en-US" dirty="0">
              <a:solidFill>
                <a:srgbClr val="3D12F6"/>
              </a:solidFill>
            </a:endParaRPr>
          </a:p>
        </p:txBody>
      </p:sp>
      <p:sp>
        <p:nvSpPr>
          <p:cNvPr id="3" name="字幕 2">
            <a:extLst>
              <a:ext uri="{FF2B5EF4-FFF2-40B4-BE49-F238E27FC236}">
                <a16:creationId xmlns:a16="http://schemas.microsoft.com/office/drawing/2014/main" id="{CAF87319-3977-8D9C-5F8C-C4A8ED363F9D}"/>
              </a:ext>
            </a:extLst>
          </p:cNvPr>
          <p:cNvSpPr>
            <a:spLocks noGrp="1"/>
          </p:cNvSpPr>
          <p:nvPr>
            <p:ph type="subTitle" idx="1"/>
          </p:nvPr>
        </p:nvSpPr>
        <p:spPr>
          <a:xfrm>
            <a:off x="173180" y="1030635"/>
            <a:ext cx="11845637" cy="5669279"/>
          </a:xfrm>
        </p:spPr>
        <p:txBody>
          <a:bodyPr>
            <a:normAutofit/>
          </a:bodyPr>
          <a:lstStyle/>
          <a:p>
            <a:pPr algn="l"/>
            <a:r>
              <a:rPr lang="en-US" altLang="ja-JP" dirty="0"/>
              <a:t>As we have seen, retrospective perspective is  a process of gradually discovering the normative status that has implicitly governed normative attitudes or a process of discovering rules of use. Here, questions such as "What rules give rise to these attitudes?" and "What rules govern these attitudes?" are asked.</a:t>
            </a:r>
          </a:p>
          <a:p>
            <a:pPr algn="l"/>
            <a:r>
              <a:rPr lang="en-US" altLang="ja-JP" dirty="0"/>
              <a:t>These questions may seem descriptive, but working backward from normative attitudes to establish normative rules and statuses and to give them legitimacy is not describing them as facts, but rather establishing them as facts, which is closer to a definitional declaration.</a:t>
            </a:r>
          </a:p>
          <a:p>
            <a:pPr algn="l"/>
            <a:r>
              <a:rPr lang="en-US" altLang="ja-JP" dirty="0"/>
              <a:t>When we define a word through a declarative statement, the definition does not describe a fact, but rather constitutes a fact. Furthermore, it answers Brandom's next question: </a:t>
            </a:r>
            <a:r>
              <a:rPr lang="en-US" altLang="ja-JP" dirty="0">
                <a:highlight>
                  <a:srgbClr val="FFFF00"/>
                </a:highlight>
              </a:rPr>
              <a:t>"If our attitudes constitute normative statuses, why are we bound by normative statuses?" </a:t>
            </a:r>
            <a:r>
              <a:rPr lang="en-US" altLang="ja-JP" dirty="0"/>
              <a:t>This is because definitions constitute a fact, not describe a fact. However, once a definition is established, an utterance that repeats it immediately thereafter becomes a fact-descriptive utterance. </a:t>
            </a:r>
            <a:r>
              <a:rPr lang="en-US" altLang="ja-JP" dirty="0">
                <a:highlight>
                  <a:srgbClr val="FFFF00"/>
                </a:highlight>
              </a:rPr>
              <a:t>Furthermore, propositions are true long before they are defined</a:t>
            </a:r>
            <a:r>
              <a:rPr lang="en-US" altLang="ja-JP" dirty="0"/>
              <a:t>. This kind of QA in the retrospective perspective is QA for declaration.</a:t>
            </a:r>
          </a:p>
          <a:p>
            <a:pPr algn="l"/>
            <a:endParaRPr lang="ja-JP" altLang="ja-JP" dirty="0"/>
          </a:p>
          <a:p>
            <a:endParaRPr kumimoji="1" lang="ja-JP" altLang="en-US" dirty="0"/>
          </a:p>
        </p:txBody>
      </p:sp>
    </p:spTree>
    <p:extLst>
      <p:ext uri="{BB962C8B-B14F-4D97-AF65-F5344CB8AC3E}">
        <p14:creationId xmlns:p14="http://schemas.microsoft.com/office/powerpoint/2010/main" val="31072060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EF7FD-1E05-7DB6-9044-A6A2E49E293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F14AAC2-C701-E5C8-54B2-1FC4B0971042}"/>
              </a:ext>
            </a:extLst>
          </p:cNvPr>
          <p:cNvSpPr>
            <a:spLocks noGrp="1"/>
          </p:cNvSpPr>
          <p:nvPr>
            <p:ph type="ctrTitle"/>
          </p:nvPr>
        </p:nvSpPr>
        <p:spPr>
          <a:xfrm>
            <a:off x="207818" y="266152"/>
            <a:ext cx="11554691" cy="583512"/>
          </a:xfrm>
        </p:spPr>
        <p:txBody>
          <a:bodyPr>
            <a:normAutofit fontScale="90000"/>
          </a:bodyPr>
          <a:lstStyle/>
          <a:p>
            <a:pPr algn="l"/>
            <a:r>
              <a:rPr lang="en-US" altLang="ja-JP" sz="4000" b="1" dirty="0">
                <a:solidFill>
                  <a:srgbClr val="3D12F6"/>
                </a:solidFill>
              </a:rPr>
              <a:t>Two sides of one coin</a:t>
            </a:r>
            <a:endParaRPr kumimoji="1" lang="ja-JP" altLang="en-US" dirty="0">
              <a:solidFill>
                <a:srgbClr val="3D12F6"/>
              </a:solidFill>
            </a:endParaRPr>
          </a:p>
        </p:txBody>
      </p:sp>
      <p:sp>
        <p:nvSpPr>
          <p:cNvPr id="3" name="字幕 2">
            <a:extLst>
              <a:ext uri="{FF2B5EF4-FFF2-40B4-BE49-F238E27FC236}">
                <a16:creationId xmlns:a16="http://schemas.microsoft.com/office/drawing/2014/main" id="{1A8B0A17-470B-5491-BE79-2598522E9BD8}"/>
              </a:ext>
            </a:extLst>
          </p:cNvPr>
          <p:cNvSpPr>
            <a:spLocks noGrp="1"/>
          </p:cNvSpPr>
          <p:nvPr>
            <p:ph type="subTitle" idx="1"/>
          </p:nvPr>
        </p:nvSpPr>
        <p:spPr>
          <a:xfrm>
            <a:off x="173181" y="1057998"/>
            <a:ext cx="11845637" cy="5800002"/>
          </a:xfrm>
        </p:spPr>
        <p:txBody>
          <a:bodyPr/>
          <a:lstStyle/>
          <a:p>
            <a:pPr algn="l"/>
            <a:r>
              <a:rPr lang="en-US" altLang="ja-JP" dirty="0"/>
              <a:t>In this way, declarations seem to take place in both the prospective and the retrospective perspectives. That these two perspectives are two sides of one coin,  can be defined in </a:t>
            </a:r>
            <a:r>
              <a:rPr lang="en-US" altLang="ja-JP" dirty="0">
                <a:highlight>
                  <a:srgbClr val="FFFF00"/>
                </a:highlight>
              </a:rPr>
              <a:t>the declaration in the retrospective account. </a:t>
            </a:r>
          </a:p>
          <a:p>
            <a:pPr algn="l"/>
            <a:r>
              <a:rPr lang="en-US" altLang="ja-JP" dirty="0"/>
              <a:t>Because at the time of perspective account, the retrospective account has not yet appeared.</a:t>
            </a:r>
          </a:p>
          <a:p>
            <a:pPr algn="l"/>
            <a:r>
              <a:rPr lang="en-US" altLang="ja-JP" dirty="0"/>
              <a:t>By the way, we can distinguish the declarations in the prospective perspective and the retrospective perspective, as following.</a:t>
            </a:r>
          </a:p>
          <a:p>
            <a:pPr algn="l"/>
            <a:endParaRPr lang="ja-JP" altLang="ja-JP" dirty="0"/>
          </a:p>
          <a:p>
            <a:endParaRPr kumimoji="1" lang="ja-JP" altLang="en-US" dirty="0"/>
          </a:p>
        </p:txBody>
      </p:sp>
    </p:spTree>
    <p:extLst>
      <p:ext uri="{BB962C8B-B14F-4D97-AF65-F5344CB8AC3E}">
        <p14:creationId xmlns:p14="http://schemas.microsoft.com/office/powerpoint/2010/main" val="31457930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B01EC-52E9-49BF-11A3-9B63578EF10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5BC958F-0F5B-B69A-2F5B-4174115289A5}"/>
              </a:ext>
            </a:extLst>
          </p:cNvPr>
          <p:cNvSpPr>
            <a:spLocks noGrp="1"/>
          </p:cNvSpPr>
          <p:nvPr>
            <p:ph type="ctrTitle"/>
          </p:nvPr>
        </p:nvSpPr>
        <p:spPr>
          <a:xfrm>
            <a:off x="207818" y="266152"/>
            <a:ext cx="11554691" cy="632064"/>
          </a:xfrm>
        </p:spPr>
        <p:txBody>
          <a:bodyPr>
            <a:noAutofit/>
          </a:bodyPr>
          <a:lstStyle/>
          <a:p>
            <a:pPr algn="l"/>
            <a:r>
              <a:rPr lang="en-US" altLang="ja-JP" sz="3600" b="1" dirty="0">
                <a:solidFill>
                  <a:srgbClr val="3D12F6"/>
                </a:solidFill>
              </a:rPr>
              <a:t>Three Subclasses of Declaration </a:t>
            </a:r>
            <a:endParaRPr kumimoji="1" lang="ja-JP" altLang="en-US" sz="3600" dirty="0">
              <a:solidFill>
                <a:srgbClr val="3D12F6"/>
              </a:solidFill>
            </a:endParaRPr>
          </a:p>
        </p:txBody>
      </p:sp>
      <p:sp>
        <p:nvSpPr>
          <p:cNvPr id="3" name="字幕 2">
            <a:extLst>
              <a:ext uri="{FF2B5EF4-FFF2-40B4-BE49-F238E27FC236}">
                <a16:creationId xmlns:a16="http://schemas.microsoft.com/office/drawing/2014/main" id="{C1B2C945-BAE2-85FA-3060-5550C7A2E0E6}"/>
              </a:ext>
            </a:extLst>
          </p:cNvPr>
          <p:cNvSpPr>
            <a:spLocks noGrp="1"/>
          </p:cNvSpPr>
          <p:nvPr>
            <p:ph type="subTitle" idx="1"/>
          </p:nvPr>
        </p:nvSpPr>
        <p:spPr>
          <a:xfrm>
            <a:off x="207818" y="971043"/>
            <a:ext cx="11845637" cy="6145901"/>
          </a:xfrm>
        </p:spPr>
        <p:txBody>
          <a:bodyPr>
            <a:normAutofit lnSpcReduction="10000"/>
          </a:bodyPr>
          <a:lstStyle/>
          <a:p>
            <a:pPr algn="l"/>
            <a:r>
              <a:rPr lang="en-US" altLang="ja-JP" b="1" dirty="0"/>
              <a:t>Declarations can be distinguished into three subclasses.</a:t>
            </a:r>
            <a:endParaRPr lang="ja-JP" altLang="ja-JP" b="1" dirty="0"/>
          </a:p>
          <a:p>
            <a:pPr algn="l"/>
            <a:r>
              <a:rPr lang="ja-JP" altLang="en-US" b="1" dirty="0"/>
              <a:t>①</a:t>
            </a:r>
            <a:r>
              <a:rPr lang="en-US" altLang="ja-JP" b="1" dirty="0"/>
              <a:t> Declaration-as-Assertion: this declares that an assertion corresponds to a fact. </a:t>
            </a:r>
          </a:p>
          <a:p>
            <a:pPr algn="l"/>
            <a:r>
              <a:rPr lang="ja-JP" altLang="en-US" b="1" dirty="0"/>
              <a:t>　　　　　　　　　　　　　　</a:t>
            </a:r>
            <a:r>
              <a:rPr lang="en-US" altLang="ja-JP" b="1" dirty="0"/>
              <a:t>Example: “The defendant is Guilty!"</a:t>
            </a:r>
            <a:endParaRPr lang="ja-JP" altLang="ja-JP" b="1" dirty="0"/>
          </a:p>
          <a:p>
            <a:pPr algn="l"/>
            <a:r>
              <a:rPr lang="ja-JP" altLang="en-US" b="1" dirty="0"/>
              <a:t>②</a:t>
            </a:r>
            <a:r>
              <a:rPr lang="en-US" altLang="ja-JP" b="1" dirty="0"/>
              <a:t> Declaration-as-Act: this declares that an intention has been realized. </a:t>
            </a:r>
          </a:p>
          <a:p>
            <a:pPr algn="l"/>
            <a:r>
              <a:rPr lang="ja-JP" altLang="en-US" b="1" dirty="0"/>
              <a:t>　　　　　　　　　　　　　　</a:t>
            </a:r>
            <a:r>
              <a:rPr lang="en-US" altLang="ja-JP" b="1" dirty="0"/>
              <a:t>Example: "The meeting is open."</a:t>
            </a:r>
            <a:endParaRPr lang="ja-JP" altLang="ja-JP" b="1" dirty="0"/>
          </a:p>
          <a:p>
            <a:pPr algn="l"/>
            <a:r>
              <a:rPr lang="ja-JP" altLang="en-US" b="1" dirty="0"/>
              <a:t>③</a:t>
            </a:r>
            <a:r>
              <a:rPr lang="en-US" altLang="ja-JP" b="1" dirty="0"/>
              <a:t> Declaration-as-Definition: this declares  that a proposition is a fact. </a:t>
            </a:r>
          </a:p>
          <a:p>
            <a:pPr algn="l"/>
            <a:r>
              <a:rPr lang="ja-JP" altLang="en-US" b="1" dirty="0"/>
              <a:t>　　　　　　　　　　　　　　</a:t>
            </a:r>
            <a:r>
              <a:rPr lang="en-US" altLang="ja-JP" b="1" dirty="0"/>
              <a:t>Example: "Water is H2O."</a:t>
            </a:r>
            <a:endParaRPr lang="ja-JP" altLang="ja-JP" b="1" dirty="0"/>
          </a:p>
          <a:p>
            <a:pPr algn="l"/>
            <a:r>
              <a:rPr lang="en-US" altLang="ja-JP" b="1" dirty="0"/>
              <a:t> </a:t>
            </a:r>
            <a:endParaRPr lang="ja-JP" altLang="ja-JP" b="1" dirty="0"/>
          </a:p>
          <a:p>
            <a:pPr algn="l"/>
            <a:r>
              <a:rPr lang="en-US" altLang="ja-JP" b="1" dirty="0">
                <a:highlight>
                  <a:srgbClr val="FFFF00"/>
                </a:highlight>
              </a:rPr>
              <a:t>Prospective Perspective</a:t>
            </a:r>
            <a:r>
              <a:rPr lang="en-US" altLang="ja-JP" b="1" dirty="0"/>
              <a:t>: </a:t>
            </a:r>
            <a:r>
              <a:rPr lang="ja-JP" altLang="ja-JP" b="1" dirty="0"/>
              <a:t>①</a:t>
            </a:r>
            <a:r>
              <a:rPr lang="en-US" altLang="ja-JP" b="1" dirty="0"/>
              <a:t>Declaration-as-Assertion establishes the content of the norm.</a:t>
            </a:r>
            <a:endParaRPr lang="ja-JP" altLang="ja-JP" b="1" dirty="0"/>
          </a:p>
          <a:p>
            <a:pPr algn="l"/>
            <a:r>
              <a:rPr lang="en-US" altLang="ja-JP" b="1" dirty="0">
                <a:highlight>
                  <a:srgbClr val="FFFF00"/>
                </a:highlight>
              </a:rPr>
              <a:t>Retrospective Perspective</a:t>
            </a:r>
            <a:r>
              <a:rPr lang="en-US" altLang="ja-JP" b="1" dirty="0"/>
              <a:t>: </a:t>
            </a:r>
            <a:r>
              <a:rPr lang="ja-JP" altLang="ja-JP" b="1" dirty="0"/>
              <a:t>③</a:t>
            </a:r>
            <a:r>
              <a:rPr lang="en-US" altLang="ja-JP" b="1" dirty="0"/>
              <a:t> Declaration-as-Definition discovers that the norm was already in place.</a:t>
            </a:r>
            <a:endParaRPr lang="ja-JP" altLang="ja-JP" b="1" dirty="0"/>
          </a:p>
          <a:p>
            <a:pPr algn="l"/>
            <a:endParaRPr lang="en-US" altLang="ja-JP" b="1" dirty="0"/>
          </a:p>
          <a:p>
            <a:pPr algn="l"/>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1737629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011A1-CC19-8A69-F83E-3696EAD92FF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CAE2770-A0CC-523A-0238-CD4D13FCD865}"/>
              </a:ext>
            </a:extLst>
          </p:cNvPr>
          <p:cNvSpPr>
            <a:spLocks noGrp="1"/>
          </p:cNvSpPr>
          <p:nvPr>
            <p:ph type="ctrTitle"/>
          </p:nvPr>
        </p:nvSpPr>
        <p:spPr>
          <a:xfrm>
            <a:off x="207817" y="-462131"/>
            <a:ext cx="11554691" cy="1063884"/>
          </a:xfrm>
        </p:spPr>
        <p:txBody>
          <a:bodyPr/>
          <a:lstStyle/>
          <a:p>
            <a:endParaRPr kumimoji="1" lang="ja-JP" altLang="en-US" dirty="0"/>
          </a:p>
        </p:txBody>
      </p:sp>
      <p:sp>
        <p:nvSpPr>
          <p:cNvPr id="3" name="字幕 2">
            <a:extLst>
              <a:ext uri="{FF2B5EF4-FFF2-40B4-BE49-F238E27FC236}">
                <a16:creationId xmlns:a16="http://schemas.microsoft.com/office/drawing/2014/main" id="{7B5E25DB-26F4-C458-C8D8-BF863C4D5DA6}"/>
              </a:ext>
            </a:extLst>
          </p:cNvPr>
          <p:cNvSpPr>
            <a:spLocks noGrp="1"/>
          </p:cNvSpPr>
          <p:nvPr>
            <p:ph type="subTitle" idx="1"/>
          </p:nvPr>
        </p:nvSpPr>
        <p:spPr>
          <a:xfrm>
            <a:off x="207817" y="1446415"/>
            <a:ext cx="11845637" cy="5245330"/>
          </a:xfrm>
        </p:spPr>
        <p:txBody>
          <a:bodyPr>
            <a:normAutofit/>
          </a:bodyPr>
          <a:lstStyle/>
          <a:p>
            <a:pPr algn="l"/>
            <a:r>
              <a:rPr lang="en-US" altLang="ja-JP" sz="3200" b="1" dirty="0"/>
              <a:t>Contents</a:t>
            </a:r>
          </a:p>
          <a:p>
            <a:pPr marL="457200" indent="-457200" algn="l">
              <a:buAutoNum type="arabicPeriod"/>
            </a:pPr>
            <a:endParaRPr lang="en-US" altLang="ja-JP" sz="3200" b="1" dirty="0">
              <a:solidFill>
                <a:srgbClr val="FF0000"/>
              </a:solidFill>
            </a:endParaRPr>
          </a:p>
          <a:p>
            <a:pPr marL="457200" indent="-457200" algn="l">
              <a:buAutoNum type="arabicPeriod"/>
            </a:pPr>
            <a:r>
              <a:rPr lang="en-US" altLang="ja-JP" sz="3200" b="1" dirty="0">
                <a:solidFill>
                  <a:srgbClr val="FF0000"/>
                </a:solidFill>
              </a:rPr>
              <a:t>Brandom's Explanation of the Rule-Following Problem</a:t>
            </a:r>
          </a:p>
          <a:p>
            <a:pPr marL="457200" indent="-457200" algn="l">
              <a:buAutoNum type="arabicPeriod"/>
            </a:pPr>
            <a:endParaRPr lang="en-US" altLang="ja-JP" sz="3200" b="1" dirty="0">
              <a:solidFill>
                <a:srgbClr val="FF0000"/>
              </a:solidFill>
            </a:endParaRPr>
          </a:p>
          <a:p>
            <a:pPr algn="l"/>
            <a:r>
              <a:rPr lang="en-US" altLang="ja-JP" sz="3200" b="1" dirty="0">
                <a:solidFill>
                  <a:srgbClr val="FF0000"/>
                </a:solidFill>
              </a:rPr>
              <a:t>2. Recollective Rational Reconstruction</a:t>
            </a:r>
            <a:r>
              <a:rPr lang="ja-JP" altLang="en-US" sz="3200" b="1" dirty="0">
                <a:solidFill>
                  <a:srgbClr val="FF0000"/>
                </a:solidFill>
              </a:rPr>
              <a:t> </a:t>
            </a:r>
            <a:r>
              <a:rPr lang="en-US" altLang="ja-JP" sz="3200" b="1" dirty="0">
                <a:solidFill>
                  <a:srgbClr val="FF0000"/>
                </a:solidFill>
              </a:rPr>
              <a:t>as</a:t>
            </a:r>
            <a:r>
              <a:rPr lang="ja-JP" altLang="en-US" sz="3200" b="1" dirty="0">
                <a:solidFill>
                  <a:srgbClr val="FF0000"/>
                </a:solidFill>
              </a:rPr>
              <a:t> </a:t>
            </a:r>
            <a:r>
              <a:rPr lang="en-US" altLang="ja-JP" sz="3200" b="1" dirty="0">
                <a:solidFill>
                  <a:srgbClr val="FF0000"/>
                </a:solidFill>
              </a:rPr>
              <a:t>a Solution</a:t>
            </a:r>
          </a:p>
          <a:p>
            <a:pPr algn="l"/>
            <a:endParaRPr lang="en-US" altLang="ja-JP" sz="3200" b="1" dirty="0">
              <a:solidFill>
                <a:srgbClr val="FF0000"/>
              </a:solidFill>
            </a:endParaRPr>
          </a:p>
          <a:p>
            <a:pPr algn="l"/>
            <a:r>
              <a:rPr lang="en-US" altLang="ja-JP" sz="3200" b="1" dirty="0">
                <a:solidFill>
                  <a:srgbClr val="FF0000"/>
                </a:solidFill>
              </a:rPr>
              <a:t>3. Remaining Issues: Two sides of One Coin and QA for Declaration</a:t>
            </a:r>
            <a:endParaRPr lang="ja-JP" altLang="ja-JP" sz="3200" b="1" dirty="0">
              <a:solidFill>
                <a:srgbClr val="FF0000"/>
              </a:solidFill>
            </a:endParaRPr>
          </a:p>
          <a:p>
            <a:pPr marL="457200" indent="-457200">
              <a:buFont typeface="Arial" panose="020B0604020202020204" pitchFamily="34" charset="0"/>
              <a:buAutoNum type="arabicPeriod"/>
            </a:pPr>
            <a:endParaRPr lang="ja-JP" altLang="ja-JP" b="1" dirty="0"/>
          </a:p>
          <a:p>
            <a:pPr marL="457200" indent="-457200">
              <a:buAutoNum type="arabicPeriod"/>
            </a:pPr>
            <a:endParaRPr lang="ja-JP" altLang="ja-JP" b="1" dirty="0"/>
          </a:p>
          <a:p>
            <a:endParaRPr kumimoji="1" lang="ja-JP" altLang="en-US" dirty="0"/>
          </a:p>
        </p:txBody>
      </p:sp>
    </p:spTree>
    <p:extLst>
      <p:ext uri="{BB962C8B-B14F-4D97-AF65-F5344CB8AC3E}">
        <p14:creationId xmlns:p14="http://schemas.microsoft.com/office/powerpoint/2010/main" val="3048329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71E77-0807-DCE7-6860-DE969271478D}"/>
            </a:ext>
          </a:extLst>
        </p:cNvPr>
        <p:cNvGrpSpPr/>
        <p:nvPr/>
      </p:nvGrpSpPr>
      <p:grpSpPr>
        <a:xfrm>
          <a:off x="0" y="0"/>
          <a:ext cx="0" cy="0"/>
          <a:chOff x="0" y="0"/>
          <a:chExt cx="0" cy="0"/>
        </a:xfrm>
      </p:grpSpPr>
      <p:sp>
        <p:nvSpPr>
          <p:cNvPr id="3" name="字幕 2">
            <a:extLst>
              <a:ext uri="{FF2B5EF4-FFF2-40B4-BE49-F238E27FC236}">
                <a16:creationId xmlns:a16="http://schemas.microsoft.com/office/drawing/2014/main" id="{08D3C20A-73FF-25B1-E078-9A2220A2D44F}"/>
              </a:ext>
            </a:extLst>
          </p:cNvPr>
          <p:cNvSpPr>
            <a:spLocks noGrp="1"/>
          </p:cNvSpPr>
          <p:nvPr>
            <p:ph type="subTitle" idx="1"/>
          </p:nvPr>
        </p:nvSpPr>
        <p:spPr>
          <a:xfrm>
            <a:off x="108445" y="240701"/>
            <a:ext cx="11845637" cy="6435227"/>
          </a:xfrm>
        </p:spPr>
        <p:txBody>
          <a:bodyPr>
            <a:normAutofit/>
          </a:bodyPr>
          <a:lstStyle/>
          <a:p>
            <a:pPr algn="l"/>
            <a:r>
              <a:rPr lang="en-US" altLang="ja-JP" dirty="0"/>
              <a:t>Declaration in the retrospective perspective seem to be a definition of normative status. </a:t>
            </a:r>
          </a:p>
          <a:p>
            <a:pPr algn="l"/>
            <a:r>
              <a:rPr lang="en-US" altLang="ja-JP" dirty="0"/>
              <a:t>The declaration-as-definition  itself can be explained by </a:t>
            </a:r>
            <a:r>
              <a:rPr lang="en-US" altLang="ja-JP" dirty="0" err="1"/>
              <a:t>biperspectival</a:t>
            </a:r>
            <a:r>
              <a:rPr lang="en-US" altLang="ja-JP" dirty="0"/>
              <a:t> account as follows: </a:t>
            </a:r>
          </a:p>
          <a:p>
            <a:pPr algn="l"/>
            <a:r>
              <a:rPr lang="en-US" altLang="ja-JP" dirty="0"/>
              <a:t>For example, "In 2006, the International Astronomical Union (IAU) revised the definition of a planet, and Pluto was classified in a new category called a 'dwarf planet.' With the change in the definition of a planet in 2006, Pluto was no longer a planet." What has changed here is the definition of "planet." In the prospective account, the old definition of planet created an incompatibility of commitments, and a new definition was invented to remedy this. </a:t>
            </a:r>
          </a:p>
          <a:p>
            <a:pPr algn="l"/>
            <a:r>
              <a:rPr lang="en-US" altLang="ja-JP" dirty="0"/>
              <a:t>This new definition of plantes and the new division between planets and dwarf-planets are invented and start to exist in 2006 in the prospective perspective. In the retrospective perspective these are discovered in 2006 as things that have existed in the world since before the appearance of humans.</a:t>
            </a:r>
            <a:endParaRPr lang="ja-JP" altLang="ja-JP" dirty="0"/>
          </a:p>
          <a:p>
            <a:pPr algn="l"/>
            <a:r>
              <a:rPr lang="en-US" altLang="ja-JP" dirty="0"/>
              <a:t>The planet in the prospective account and the planet in the retrospective account  are the same one by declaration-as-definition.</a:t>
            </a:r>
          </a:p>
          <a:p>
            <a:endParaRPr kumimoji="1" lang="ja-JP" altLang="en-US" dirty="0"/>
          </a:p>
        </p:txBody>
      </p:sp>
    </p:spTree>
    <p:extLst>
      <p:ext uri="{BB962C8B-B14F-4D97-AF65-F5344CB8AC3E}">
        <p14:creationId xmlns:p14="http://schemas.microsoft.com/office/powerpoint/2010/main" val="1394704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60786-4AF1-5C59-B2E0-DB772DDA665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E6ECDEF-2CF7-3AB0-3F39-C608D41C1C62}"/>
              </a:ext>
            </a:extLst>
          </p:cNvPr>
          <p:cNvSpPr>
            <a:spLocks noGrp="1"/>
          </p:cNvSpPr>
          <p:nvPr>
            <p:ph type="ctrTitle"/>
          </p:nvPr>
        </p:nvSpPr>
        <p:spPr>
          <a:xfrm>
            <a:off x="200153" y="217598"/>
            <a:ext cx="11554691" cy="947653"/>
          </a:xfrm>
        </p:spPr>
        <p:txBody>
          <a:bodyPr>
            <a:normAutofit fontScale="90000"/>
          </a:bodyPr>
          <a:lstStyle/>
          <a:p>
            <a:pPr algn="l"/>
            <a:r>
              <a:rPr lang="en-US" altLang="ja-JP" sz="4000" dirty="0">
                <a:solidFill>
                  <a:srgbClr val="3D12F6"/>
                </a:solidFill>
              </a:rPr>
              <a:t>Application of </a:t>
            </a:r>
            <a:r>
              <a:rPr lang="en-US" altLang="ja-JP" sz="4000" dirty="0" err="1">
                <a:solidFill>
                  <a:srgbClr val="3D12F6"/>
                </a:solidFill>
              </a:rPr>
              <a:t>biperspectival</a:t>
            </a:r>
            <a:r>
              <a:rPr lang="en-US" altLang="ja-JP" sz="4000" dirty="0">
                <a:solidFill>
                  <a:srgbClr val="3D12F6"/>
                </a:solidFill>
              </a:rPr>
              <a:t> account to the Declaration of Human Rights</a:t>
            </a:r>
            <a:endParaRPr kumimoji="1" lang="ja-JP" altLang="en-US" dirty="0"/>
          </a:p>
        </p:txBody>
      </p:sp>
      <p:sp>
        <p:nvSpPr>
          <p:cNvPr id="3" name="字幕 2">
            <a:extLst>
              <a:ext uri="{FF2B5EF4-FFF2-40B4-BE49-F238E27FC236}">
                <a16:creationId xmlns:a16="http://schemas.microsoft.com/office/drawing/2014/main" id="{A45C7330-22B4-D677-EE86-C93FA1A90BEB}"/>
              </a:ext>
            </a:extLst>
          </p:cNvPr>
          <p:cNvSpPr>
            <a:spLocks noGrp="1"/>
          </p:cNvSpPr>
          <p:nvPr>
            <p:ph type="subTitle" idx="1"/>
          </p:nvPr>
        </p:nvSpPr>
        <p:spPr>
          <a:xfrm>
            <a:off x="173181" y="1165251"/>
            <a:ext cx="11845637" cy="5692749"/>
          </a:xfrm>
        </p:spPr>
        <p:txBody>
          <a:bodyPr>
            <a:normAutofit fontScale="85000" lnSpcReduction="10000"/>
          </a:bodyPr>
          <a:lstStyle/>
          <a:p>
            <a:pPr algn="l"/>
            <a:r>
              <a:rPr lang="en-US" altLang="ja-JP" dirty="0"/>
              <a:t>Human rights has been proclaimed many times before.</a:t>
            </a:r>
          </a:p>
          <a:p>
            <a:pPr algn="l"/>
            <a:r>
              <a:rPr lang="en-US" altLang="ja-JP" sz="1900" b="1" dirty="0">
                <a:latin typeface="+mn-ea"/>
              </a:rPr>
              <a:t>The Verginia Declaration of Rights (1776) </a:t>
            </a:r>
            <a:endParaRPr lang="en-US" altLang="ja-JP" sz="1900" b="1" dirty="0"/>
          </a:p>
          <a:p>
            <a:pPr algn="l"/>
            <a:r>
              <a:rPr lang="ja-JP" altLang="en-US" sz="1900" dirty="0"/>
              <a:t>    “</a:t>
            </a:r>
            <a:r>
              <a:rPr lang="en-US" altLang="ja-JP" sz="1900" dirty="0"/>
              <a:t>Article 1 all men are by nature equally free and independent, and have certain inherent rights of 	which …</a:t>
            </a:r>
            <a:r>
              <a:rPr lang="ja-JP" altLang="en-US" sz="1900" dirty="0"/>
              <a:t>” </a:t>
            </a:r>
            <a:endParaRPr lang="en-US" altLang="ja-JP" sz="1900" dirty="0"/>
          </a:p>
          <a:p>
            <a:pPr algn="l"/>
            <a:r>
              <a:rPr lang="en-US" altLang="ja-JP" sz="1900" b="1" dirty="0">
                <a:highlight>
                  <a:srgbClr val="C0C0C0"/>
                </a:highlight>
              </a:rPr>
              <a:t>French Declaration of the Rights of Man and of the Citizen (1789)</a:t>
            </a:r>
            <a:r>
              <a:rPr lang="ja-JP" altLang="en-US" sz="1900" b="1" dirty="0">
                <a:highlight>
                  <a:srgbClr val="C0C0C0"/>
                </a:highlight>
              </a:rPr>
              <a:t> </a:t>
            </a:r>
            <a:endParaRPr lang="en-US" altLang="ja-JP" sz="1900" b="1" dirty="0">
              <a:highlight>
                <a:srgbClr val="C0C0C0"/>
              </a:highlight>
            </a:endParaRPr>
          </a:p>
          <a:p>
            <a:pPr algn="l"/>
            <a:r>
              <a:rPr lang="en-US" altLang="ja-JP" sz="1900" dirty="0">
                <a:highlight>
                  <a:srgbClr val="C0C0C0"/>
                </a:highlight>
              </a:rPr>
              <a:t>    </a:t>
            </a:r>
            <a:r>
              <a:rPr lang="ja-JP" altLang="en-US" sz="1900" dirty="0">
                <a:highlight>
                  <a:srgbClr val="C0C0C0"/>
                </a:highlight>
              </a:rPr>
              <a:t>“</a:t>
            </a:r>
            <a:r>
              <a:rPr lang="en-US" altLang="ja-JP" sz="1900" dirty="0">
                <a:highlight>
                  <a:srgbClr val="C0C0C0"/>
                </a:highlight>
              </a:rPr>
              <a:t>Article 1</a:t>
            </a:r>
            <a:r>
              <a:rPr lang="ja-JP" altLang="en-US" sz="1900" dirty="0">
                <a:highlight>
                  <a:srgbClr val="C0C0C0"/>
                </a:highlight>
              </a:rPr>
              <a:t>　</a:t>
            </a:r>
            <a:r>
              <a:rPr lang="en-US" altLang="ja-JP" sz="1900" dirty="0">
                <a:highlight>
                  <a:srgbClr val="C0C0C0"/>
                </a:highlight>
              </a:rPr>
              <a:t>Men are born and remain free and equal in rights. Social distinctions may be founded 	only upon the general good.”</a:t>
            </a:r>
          </a:p>
          <a:p>
            <a:pPr algn="l"/>
            <a:r>
              <a:rPr lang="en-US" altLang="ja-JP" sz="1900" b="1" dirty="0">
                <a:highlight>
                  <a:srgbClr val="C0C0C0"/>
                </a:highlight>
              </a:rPr>
              <a:t>Universal Declaration of Human Rights</a:t>
            </a:r>
            <a:r>
              <a:rPr lang="ja-JP" altLang="en-US" sz="1900" b="1" dirty="0">
                <a:highlight>
                  <a:srgbClr val="C0C0C0"/>
                </a:highlight>
              </a:rPr>
              <a:t> </a:t>
            </a:r>
            <a:r>
              <a:rPr lang="en-US" altLang="ja-JP" sz="1900" b="1" dirty="0">
                <a:highlight>
                  <a:srgbClr val="C0C0C0"/>
                </a:highlight>
              </a:rPr>
              <a:t>1948</a:t>
            </a:r>
          </a:p>
          <a:p>
            <a:pPr algn="l" fontAlgn="t"/>
            <a:r>
              <a:rPr lang="en-US" altLang="ja-JP" sz="1900" dirty="0">
                <a:highlight>
                  <a:srgbClr val="C0C0C0"/>
                </a:highlight>
              </a:rPr>
              <a:t>    “Article 1</a:t>
            </a:r>
            <a:r>
              <a:rPr lang="ja-JP" altLang="en-US" sz="1900" dirty="0">
                <a:highlight>
                  <a:srgbClr val="C0C0C0"/>
                </a:highlight>
              </a:rPr>
              <a:t>　</a:t>
            </a:r>
            <a:r>
              <a:rPr lang="en-US" altLang="ja-JP" sz="1900" dirty="0">
                <a:highlight>
                  <a:srgbClr val="C0C0C0"/>
                </a:highlight>
              </a:rPr>
              <a:t>All human beings are born free and equal in dignity and rights. They are endowed 	with reason and conscience and should act towards one another in a spirit of brotherhood.</a:t>
            </a:r>
            <a:r>
              <a:rPr lang="ja-JP" altLang="en-US" sz="1900" dirty="0">
                <a:highlight>
                  <a:srgbClr val="C0C0C0"/>
                </a:highlight>
              </a:rPr>
              <a:t>“ </a:t>
            </a:r>
            <a:endParaRPr lang="en-US" altLang="ja-JP" sz="1900" dirty="0">
              <a:highlight>
                <a:srgbClr val="C0C0C0"/>
              </a:highlight>
            </a:endParaRPr>
          </a:p>
          <a:p>
            <a:pPr algn="l" fontAlgn="t"/>
            <a:endParaRPr lang="en-US" altLang="ja-JP" dirty="0"/>
          </a:p>
          <a:p>
            <a:pPr algn="l" fontAlgn="t"/>
            <a:r>
              <a:rPr lang="en-US" altLang="ja-JP" dirty="0"/>
              <a:t>The Virginia Declaration of Rights is said to be the first public declaration in human history. In the prospective perspective, human rights were established in order to repair </a:t>
            </a:r>
            <a:r>
              <a:rPr lang="en-US" altLang="ja-JP" dirty="0" err="1"/>
              <a:t>imcompatibities</a:t>
            </a:r>
            <a:r>
              <a:rPr lang="en-US" altLang="ja-JP" dirty="0"/>
              <a:t> of commitments on the rights. We can say the human rights were invented and began to exist in 1776. </a:t>
            </a:r>
          </a:p>
          <a:p>
            <a:pPr algn="l" fontAlgn="t"/>
            <a:r>
              <a:rPr lang="en-US" altLang="ja-JP" dirty="0"/>
              <a:t>However, in the retrospective perspective, we can say that the human rights were discovered in 1776 as somethings that has existed since appearance of human being on this earth.  In this sense, the Declaration of Human Rights is different from a “social contract”.</a:t>
            </a:r>
          </a:p>
          <a:p>
            <a:pPr algn="l" fontAlgn="t"/>
            <a:r>
              <a:rPr lang="en-US" altLang="ja-JP" dirty="0"/>
              <a:t>The human rights in the prospective account and the human rights in the retrospective account are the two sides of one coin by the declaration. People of the past and people of the present recognize each other. </a:t>
            </a:r>
          </a:p>
          <a:p>
            <a:pPr algn="l" fontAlgn="t"/>
            <a:endParaRPr lang="en-US" altLang="ja-JP" dirty="0"/>
          </a:p>
          <a:p>
            <a:pPr algn="l" fontAlgn="t"/>
            <a:endParaRPr lang="en-US" altLang="ja-JP" dirty="0"/>
          </a:p>
        </p:txBody>
      </p:sp>
    </p:spTree>
    <p:extLst>
      <p:ext uri="{BB962C8B-B14F-4D97-AF65-F5344CB8AC3E}">
        <p14:creationId xmlns:p14="http://schemas.microsoft.com/office/powerpoint/2010/main" val="11944563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0C6B1-3139-4BC4-A0EC-0AF8670ABFC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24F808B-F4C0-775A-EB31-2D6A5D844FE9}"/>
              </a:ext>
            </a:extLst>
          </p:cNvPr>
          <p:cNvSpPr>
            <a:spLocks noGrp="1"/>
          </p:cNvSpPr>
          <p:nvPr>
            <p:ph type="ctrTitle"/>
          </p:nvPr>
        </p:nvSpPr>
        <p:spPr>
          <a:xfrm>
            <a:off x="207818" y="266152"/>
            <a:ext cx="11554691" cy="203186"/>
          </a:xfrm>
        </p:spPr>
        <p:txBody>
          <a:bodyPr>
            <a:normAutofit fontScale="90000"/>
          </a:bodyPr>
          <a:lstStyle/>
          <a:p>
            <a:endParaRPr kumimoji="1" lang="ja-JP" altLang="en-US" dirty="0"/>
          </a:p>
        </p:txBody>
      </p:sp>
      <p:sp>
        <p:nvSpPr>
          <p:cNvPr id="3" name="字幕 2">
            <a:extLst>
              <a:ext uri="{FF2B5EF4-FFF2-40B4-BE49-F238E27FC236}">
                <a16:creationId xmlns:a16="http://schemas.microsoft.com/office/drawing/2014/main" id="{338AE1D0-DE9B-DAD6-2FDD-EF31660A76A6}"/>
              </a:ext>
            </a:extLst>
          </p:cNvPr>
          <p:cNvSpPr>
            <a:spLocks noGrp="1"/>
          </p:cNvSpPr>
          <p:nvPr>
            <p:ph type="subTitle" idx="1"/>
          </p:nvPr>
        </p:nvSpPr>
        <p:spPr>
          <a:xfrm>
            <a:off x="173181" y="532015"/>
            <a:ext cx="11845637" cy="5245330"/>
          </a:xfrm>
        </p:spPr>
        <p:txBody>
          <a:bodyPr>
            <a:normAutofit fontScale="70000" lnSpcReduction="20000"/>
          </a:bodyPr>
          <a:lstStyle/>
          <a:p>
            <a:pPr algn="l"/>
            <a:r>
              <a:rPr lang="en-US" altLang="ja-JP" sz="3400" b="1" dirty="0">
                <a:solidFill>
                  <a:srgbClr val="3D12F6"/>
                </a:solidFill>
              </a:rPr>
              <a:t>References</a:t>
            </a:r>
            <a:endParaRPr lang="ja-JP" altLang="ja-JP" sz="3400" b="1" dirty="0">
              <a:solidFill>
                <a:srgbClr val="3D12F6"/>
              </a:solidFill>
            </a:endParaRPr>
          </a:p>
          <a:p>
            <a:pPr algn="l"/>
            <a:r>
              <a:rPr lang="en-US" altLang="ja-JP" b="1" dirty="0"/>
              <a:t> </a:t>
            </a:r>
            <a:r>
              <a:rPr lang="en-US" altLang="ja-JP" dirty="0"/>
              <a:t>Works by Robert B. Brandom</a:t>
            </a:r>
            <a:endParaRPr lang="ja-JP" altLang="ja-JP" dirty="0"/>
          </a:p>
          <a:p>
            <a:pPr algn="l"/>
            <a:r>
              <a:rPr lang="en-US" altLang="ja-JP" i="1" dirty="0"/>
              <a:t>AR Articulating Reasons: An Introduction to </a:t>
            </a:r>
            <a:r>
              <a:rPr lang="en-US" altLang="ja-JP" i="1" dirty="0" err="1"/>
              <a:t>Inferentialism</a:t>
            </a:r>
            <a:r>
              <a:rPr lang="en-US" altLang="ja-JP" i="1" dirty="0"/>
              <a:t> </a:t>
            </a:r>
            <a:r>
              <a:rPr lang="en-US" altLang="ja-JP" dirty="0"/>
              <a:t>(Cambridge, MA: Harvard University Press, 2001).</a:t>
            </a:r>
            <a:endParaRPr lang="ja-JP" altLang="ja-JP" dirty="0"/>
          </a:p>
          <a:p>
            <a:pPr algn="l"/>
            <a:r>
              <a:rPr lang="en-US" altLang="ja-JP" i="1" dirty="0"/>
              <a:t>BSD Between Saying and Doing: Towards an Analytic Pragmatism </a:t>
            </a:r>
            <a:r>
              <a:rPr lang="en-US" altLang="ja-JP" dirty="0"/>
              <a:t>(Oxford: Oxford University Press, 2008).</a:t>
            </a:r>
            <a:endParaRPr lang="ja-JP" altLang="ja-JP" dirty="0"/>
          </a:p>
          <a:p>
            <a:pPr algn="l"/>
            <a:r>
              <a:rPr lang="en-US" altLang="ja-JP" i="1" dirty="0"/>
              <a:t>MIE Making It Explicit: Reasoning, Representing, and Discursive Commitment </a:t>
            </a:r>
            <a:r>
              <a:rPr lang="en-US" altLang="ja-JP" dirty="0"/>
              <a:t>(Cambridge, MA: Harvard University 	Press, 1994).</a:t>
            </a:r>
            <a:endParaRPr lang="ja-JP" altLang="ja-JP" dirty="0"/>
          </a:p>
          <a:p>
            <a:pPr algn="l"/>
            <a:r>
              <a:rPr lang="en-US" altLang="ja-JP" i="1" dirty="0"/>
              <a:t>PP Perspectives on Pragmatism: Classical, Recent, and Contemporary </a:t>
            </a:r>
            <a:r>
              <a:rPr lang="en-US" altLang="ja-JP" dirty="0"/>
              <a:t>(Cambridge, MA: Harvard University Press, 	2011).</a:t>
            </a:r>
            <a:endParaRPr lang="ja-JP" altLang="ja-JP" dirty="0"/>
          </a:p>
          <a:p>
            <a:pPr algn="l"/>
            <a:r>
              <a:rPr lang="en-US" altLang="ja-JP" i="1" dirty="0"/>
              <a:t>RP Reason in Philosophy: Animating Ideas </a:t>
            </a:r>
            <a:r>
              <a:rPr lang="en-US" altLang="ja-JP" dirty="0"/>
              <a:t>(Cambridge, MA: Harvard University Press, 2009).</a:t>
            </a:r>
            <a:endParaRPr lang="ja-JP" altLang="ja-JP" dirty="0"/>
          </a:p>
          <a:p>
            <a:pPr algn="l"/>
            <a:r>
              <a:rPr lang="en-US" altLang="ja-JP" i="1" dirty="0"/>
              <a:t>ST</a:t>
            </a:r>
            <a:r>
              <a:rPr lang="ja-JP" altLang="ja-JP" i="1" dirty="0"/>
              <a:t>　</a:t>
            </a:r>
            <a:r>
              <a:rPr lang="en-US" altLang="ja-JP" i="1" dirty="0"/>
              <a:t>A Spirit of Trust: A Reading of Hegel’s Phenomenology </a:t>
            </a:r>
            <a:r>
              <a:rPr lang="en-US" altLang="ja-JP" dirty="0"/>
              <a:t>(Cambridge, MA: Harvard University Press, 2019).</a:t>
            </a:r>
            <a:endParaRPr lang="ja-JP" altLang="ja-JP" dirty="0"/>
          </a:p>
          <a:p>
            <a:pPr algn="l"/>
            <a:r>
              <a:rPr lang="en-US" altLang="ja-JP" i="1" dirty="0"/>
              <a:t>TMD Tales of the Mighty Dead: Historical Essays in the Metaphysics of Intentionality </a:t>
            </a:r>
            <a:r>
              <a:rPr lang="en-US" altLang="ja-JP" dirty="0"/>
              <a:t>(Cambridge, MA: Harvard 	University Press, 2002).</a:t>
            </a:r>
          </a:p>
          <a:p>
            <a:pPr algn="l"/>
            <a:endParaRPr lang="ja-JP" altLang="ja-JP" dirty="0"/>
          </a:p>
          <a:p>
            <a:pPr algn="l"/>
            <a:r>
              <a:rPr lang="de-DE" altLang="ja-JP" dirty="0"/>
              <a:t> Works by others</a:t>
            </a:r>
          </a:p>
          <a:p>
            <a:pPr algn="l"/>
            <a:r>
              <a:rPr lang="en-US" altLang="ja-JP" i="1" dirty="0"/>
              <a:t>Irie(2020)</a:t>
            </a:r>
            <a:r>
              <a:rPr lang="ja-JP" altLang="en-US" i="1" dirty="0"/>
              <a:t>　</a:t>
            </a:r>
            <a:r>
              <a:rPr lang="en-US" altLang="ja-JP" dirty="0"/>
              <a:t>Yukio Irie,</a:t>
            </a:r>
            <a:r>
              <a:rPr lang="en-US" altLang="ja-JP" i="1" dirty="0"/>
              <a:t> Mondo no Gengo </a:t>
            </a:r>
            <a:r>
              <a:rPr lang="en-US" altLang="ja-JP" i="1" dirty="0" err="1"/>
              <a:t>Tetsugauku</a:t>
            </a:r>
            <a:r>
              <a:rPr lang="en-US" altLang="ja-JP" i="1" dirty="0"/>
              <a:t> (Linguistic Philosophy of Questions and Answers</a:t>
            </a:r>
            <a:r>
              <a:rPr lang="ja-JP" altLang="ja-JP" i="1" dirty="0"/>
              <a:t>）</a:t>
            </a:r>
            <a:r>
              <a:rPr lang="en-US" altLang="ja-JP" i="1" dirty="0"/>
              <a:t>,written in  </a:t>
            </a:r>
            <a:r>
              <a:rPr lang="ja-JP" altLang="en-US" i="1" dirty="0"/>
              <a:t>　</a:t>
            </a:r>
            <a:r>
              <a:rPr lang="en-US" altLang="ja-JP" i="1" dirty="0"/>
              <a:t>	Japanese, </a:t>
            </a:r>
            <a:r>
              <a:rPr lang="en-US" altLang="ja-JP" dirty="0"/>
              <a:t>(Tokyo: </a:t>
            </a:r>
            <a:r>
              <a:rPr lang="en-US" altLang="ja-JP" dirty="0" err="1"/>
              <a:t>Keiso</a:t>
            </a:r>
            <a:r>
              <a:rPr lang="en-US" altLang="ja-JP" dirty="0"/>
              <a:t> </a:t>
            </a:r>
            <a:r>
              <a:rPr lang="en-US" altLang="ja-JP" dirty="0" err="1"/>
              <a:t>Shobo</a:t>
            </a:r>
            <a:r>
              <a:rPr lang="en-US" altLang="ja-JP" dirty="0"/>
              <a:t>, 2020</a:t>
            </a:r>
            <a:r>
              <a:rPr lang="ja-JP" altLang="ja-JP" dirty="0"/>
              <a:t>）</a:t>
            </a:r>
          </a:p>
          <a:p>
            <a:pPr algn="l"/>
            <a:r>
              <a:rPr lang="en-US" altLang="ja-JP" i="1" dirty="0"/>
              <a:t>PI  </a:t>
            </a:r>
            <a:r>
              <a:rPr lang="en-US" altLang="ja-JP" dirty="0"/>
              <a:t>Ludwig Wittgenstein, </a:t>
            </a:r>
            <a:r>
              <a:rPr lang="en-US" altLang="ja-JP" i="1" dirty="0"/>
              <a:t>Philosophical Investigations, </a:t>
            </a:r>
            <a:r>
              <a:rPr lang="en-US" altLang="ja-JP" dirty="0"/>
              <a:t>trans. G. E. M. Anscombe (Oxford: Basil Blackwell, 1968). </a:t>
            </a:r>
            <a:endParaRPr lang="de-DE" altLang="ja-JP" dirty="0"/>
          </a:p>
          <a:p>
            <a:endParaRPr kumimoji="1" lang="ja-JP" altLang="en-US" dirty="0"/>
          </a:p>
        </p:txBody>
      </p:sp>
    </p:spTree>
    <p:extLst>
      <p:ext uri="{BB962C8B-B14F-4D97-AF65-F5344CB8AC3E}">
        <p14:creationId xmlns:p14="http://schemas.microsoft.com/office/powerpoint/2010/main" val="25078456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2C5EA-9728-FD43-23A7-BB6B0C50A68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0C0B684-F9C2-8B45-7E34-9F7A43FE52E8}"/>
              </a:ext>
            </a:extLst>
          </p:cNvPr>
          <p:cNvSpPr>
            <a:spLocks noGrp="1"/>
          </p:cNvSpPr>
          <p:nvPr>
            <p:ph type="ctrTitle"/>
          </p:nvPr>
        </p:nvSpPr>
        <p:spPr>
          <a:xfrm>
            <a:off x="207818" y="266152"/>
            <a:ext cx="11554691" cy="1063884"/>
          </a:xfrm>
        </p:spPr>
        <p:txBody>
          <a:bodyPr/>
          <a:lstStyle/>
          <a:p>
            <a:endParaRPr kumimoji="1" lang="ja-JP" altLang="en-US" dirty="0"/>
          </a:p>
        </p:txBody>
      </p:sp>
      <p:sp>
        <p:nvSpPr>
          <p:cNvPr id="3" name="字幕 2">
            <a:extLst>
              <a:ext uri="{FF2B5EF4-FFF2-40B4-BE49-F238E27FC236}">
                <a16:creationId xmlns:a16="http://schemas.microsoft.com/office/drawing/2014/main" id="{72C484DE-0484-22B0-C12C-60D1F776C121}"/>
              </a:ext>
            </a:extLst>
          </p:cNvPr>
          <p:cNvSpPr>
            <a:spLocks noGrp="1"/>
          </p:cNvSpPr>
          <p:nvPr>
            <p:ph type="subTitle" idx="1"/>
          </p:nvPr>
        </p:nvSpPr>
        <p:spPr>
          <a:xfrm>
            <a:off x="207817" y="1446415"/>
            <a:ext cx="11845637" cy="5245330"/>
          </a:xfrm>
        </p:spPr>
        <p:txBody>
          <a:bodyPr/>
          <a:lstStyle/>
          <a:p>
            <a:r>
              <a:rPr kumimoji="1" lang="en-US" altLang="ja-JP" dirty="0"/>
              <a:t>Thank you for listening!</a:t>
            </a:r>
            <a:endParaRPr kumimoji="1" lang="ja-JP" altLang="en-US" dirty="0"/>
          </a:p>
        </p:txBody>
      </p:sp>
    </p:spTree>
    <p:extLst>
      <p:ext uri="{BB962C8B-B14F-4D97-AF65-F5344CB8AC3E}">
        <p14:creationId xmlns:p14="http://schemas.microsoft.com/office/powerpoint/2010/main" val="5946456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E1744-6248-14C5-21DB-317E851C981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8B089F3-F912-DE3D-FB00-6631172D8021}"/>
              </a:ext>
            </a:extLst>
          </p:cNvPr>
          <p:cNvSpPr>
            <a:spLocks noGrp="1"/>
          </p:cNvSpPr>
          <p:nvPr>
            <p:ph type="ctrTitle"/>
          </p:nvPr>
        </p:nvSpPr>
        <p:spPr>
          <a:xfrm>
            <a:off x="207818" y="266152"/>
            <a:ext cx="11554691" cy="1063884"/>
          </a:xfrm>
        </p:spPr>
        <p:txBody>
          <a:bodyPr/>
          <a:lstStyle/>
          <a:p>
            <a:endParaRPr kumimoji="1" lang="ja-JP" altLang="en-US" dirty="0"/>
          </a:p>
        </p:txBody>
      </p:sp>
      <p:sp>
        <p:nvSpPr>
          <p:cNvPr id="3" name="字幕 2">
            <a:extLst>
              <a:ext uri="{FF2B5EF4-FFF2-40B4-BE49-F238E27FC236}">
                <a16:creationId xmlns:a16="http://schemas.microsoft.com/office/drawing/2014/main" id="{2AE40886-A860-8101-6465-C8A88E565FAF}"/>
              </a:ext>
            </a:extLst>
          </p:cNvPr>
          <p:cNvSpPr>
            <a:spLocks noGrp="1"/>
          </p:cNvSpPr>
          <p:nvPr>
            <p:ph type="subTitle" idx="1"/>
          </p:nvPr>
        </p:nvSpPr>
        <p:spPr>
          <a:xfrm>
            <a:off x="207817" y="1446415"/>
            <a:ext cx="11845637" cy="5245330"/>
          </a:xfrm>
        </p:spPr>
        <p:txBody>
          <a:bodyPr/>
          <a:lstStyle/>
          <a:p>
            <a:endParaRPr kumimoji="1" lang="ja-JP" altLang="en-US" dirty="0"/>
          </a:p>
        </p:txBody>
      </p:sp>
    </p:spTree>
    <p:extLst>
      <p:ext uri="{BB962C8B-B14F-4D97-AF65-F5344CB8AC3E}">
        <p14:creationId xmlns:p14="http://schemas.microsoft.com/office/powerpoint/2010/main" val="1816348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4B9B0-43AA-E75B-66B6-413359AA44A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28C29F0-3C8C-2852-0854-D35018355A25}"/>
              </a:ext>
            </a:extLst>
          </p:cNvPr>
          <p:cNvSpPr>
            <a:spLocks noGrp="1"/>
          </p:cNvSpPr>
          <p:nvPr>
            <p:ph type="ctrTitle"/>
          </p:nvPr>
        </p:nvSpPr>
        <p:spPr>
          <a:xfrm>
            <a:off x="637309" y="939411"/>
            <a:ext cx="11554691" cy="856139"/>
          </a:xfrm>
        </p:spPr>
        <p:txBody>
          <a:bodyPr>
            <a:noAutofit/>
          </a:bodyPr>
          <a:lstStyle/>
          <a:p>
            <a:pPr algn="l"/>
            <a:r>
              <a:rPr lang="en-US" altLang="ja-JP" sz="3200" b="1" dirty="0">
                <a:solidFill>
                  <a:srgbClr val="FF0000"/>
                </a:solidFill>
              </a:rPr>
              <a:t>1. Brandom's Explanation of the Rule-Following Problem</a:t>
            </a:r>
            <a:br>
              <a:rPr lang="en-US" altLang="ja-JP" sz="3200" b="1" dirty="0">
                <a:solidFill>
                  <a:srgbClr val="FF0000"/>
                </a:solidFill>
              </a:rPr>
            </a:br>
            <a:r>
              <a:rPr lang="en-US" altLang="ja-JP" sz="3200" b="1" dirty="0">
                <a:solidFill>
                  <a:srgbClr val="3D12F6"/>
                </a:solidFill>
              </a:rPr>
              <a:t>Where Does the Normativity of Judgments and Actions Come From?</a:t>
            </a:r>
            <a:endParaRPr kumimoji="1" lang="ja-JP" altLang="en-US" sz="3200" dirty="0">
              <a:solidFill>
                <a:srgbClr val="3D12F6"/>
              </a:solidFill>
            </a:endParaRPr>
          </a:p>
        </p:txBody>
      </p:sp>
      <p:sp>
        <p:nvSpPr>
          <p:cNvPr id="3" name="字幕 2">
            <a:extLst>
              <a:ext uri="{FF2B5EF4-FFF2-40B4-BE49-F238E27FC236}">
                <a16:creationId xmlns:a16="http://schemas.microsoft.com/office/drawing/2014/main" id="{F189B48A-3C16-FF05-CEB3-47A8BF5F1E64}"/>
              </a:ext>
            </a:extLst>
          </p:cNvPr>
          <p:cNvSpPr>
            <a:spLocks noGrp="1"/>
          </p:cNvSpPr>
          <p:nvPr>
            <p:ph type="subTitle" idx="1"/>
          </p:nvPr>
        </p:nvSpPr>
        <p:spPr>
          <a:xfrm>
            <a:off x="232756" y="2036618"/>
            <a:ext cx="11820698" cy="4655127"/>
          </a:xfrm>
        </p:spPr>
        <p:txBody>
          <a:bodyPr>
            <a:normAutofit/>
          </a:bodyPr>
          <a:lstStyle/>
          <a:p>
            <a:pPr algn="l"/>
            <a:r>
              <a:rPr lang="en-US" altLang="ja-JP" dirty="0"/>
              <a:t>Judgments and actions are normative. This is Brandom‘s fundamental claim. </a:t>
            </a:r>
            <a:endParaRPr lang="ja-JP" altLang="ja-JP" dirty="0"/>
          </a:p>
          <a:p>
            <a:pPr algn="l"/>
            <a:r>
              <a:rPr lang="en-US" altLang="ja-JP" dirty="0"/>
              <a:t>Judgments are normative because judging something means committing to and taking responsibility for its content. According to Brandom, judgment is the minimal unit of awareness, cognition, responsibility, commitment, and experience</a:t>
            </a:r>
            <a:r>
              <a:rPr lang="ja-JP" altLang="ja-JP" sz="1800" dirty="0"/>
              <a:t>（</a:t>
            </a:r>
            <a:r>
              <a:rPr lang="en-US" altLang="ja-JP" sz="1800" dirty="0"/>
              <a:t>cf. MIE 79f. AR 80, 125, ST 9f, 42, 131</a:t>
            </a:r>
            <a:r>
              <a:rPr lang="ja-JP" altLang="ja-JP" sz="1800" dirty="0"/>
              <a:t>）</a:t>
            </a:r>
            <a:r>
              <a:rPr lang="en-US" altLang="ja-JP" dirty="0"/>
              <a:t>.</a:t>
            </a:r>
          </a:p>
          <a:p>
            <a:pPr algn="l"/>
            <a:r>
              <a:rPr lang="en-US" altLang="ja-JP" dirty="0"/>
              <a:t>From the perspective of the relationship between questions and answers, judgments</a:t>
            </a:r>
            <a:r>
              <a:rPr lang="ja-JP" altLang="en-US" dirty="0"/>
              <a:t> </a:t>
            </a:r>
            <a:r>
              <a:rPr lang="en-US" altLang="ja-JP" dirty="0"/>
              <a:t>make commitments because they are expressed in response to a question. Answering a question means choosing the correct answer from among possible answers, and the respondent is responsible for and committed to the answer they choose. </a:t>
            </a:r>
            <a:r>
              <a:rPr lang="en-US" altLang="ja-JP" sz="1800" dirty="0"/>
              <a:t>(Cf. Irie 2020, chap. 1)</a:t>
            </a:r>
            <a:endParaRPr kumimoji="1" lang="ja-JP" altLang="en-US" dirty="0"/>
          </a:p>
        </p:txBody>
      </p:sp>
    </p:spTree>
    <p:extLst>
      <p:ext uri="{BB962C8B-B14F-4D97-AF65-F5344CB8AC3E}">
        <p14:creationId xmlns:p14="http://schemas.microsoft.com/office/powerpoint/2010/main" val="949130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87E38-F6CE-D087-83DA-5E3C7322BFCA}"/>
            </a:ext>
          </a:extLst>
        </p:cNvPr>
        <p:cNvGrpSpPr/>
        <p:nvPr/>
      </p:nvGrpSpPr>
      <p:grpSpPr>
        <a:xfrm>
          <a:off x="0" y="0"/>
          <a:ext cx="0" cy="0"/>
          <a:chOff x="0" y="0"/>
          <a:chExt cx="0" cy="0"/>
        </a:xfrm>
      </p:grpSpPr>
      <p:sp>
        <p:nvSpPr>
          <p:cNvPr id="3" name="字幕 2">
            <a:extLst>
              <a:ext uri="{FF2B5EF4-FFF2-40B4-BE49-F238E27FC236}">
                <a16:creationId xmlns:a16="http://schemas.microsoft.com/office/drawing/2014/main" id="{B820A973-CC7C-4D2F-E77F-55A4E1A0EC8B}"/>
              </a:ext>
            </a:extLst>
          </p:cNvPr>
          <p:cNvSpPr>
            <a:spLocks noGrp="1"/>
          </p:cNvSpPr>
          <p:nvPr>
            <p:ph type="subTitle" idx="1"/>
          </p:nvPr>
        </p:nvSpPr>
        <p:spPr>
          <a:xfrm>
            <a:off x="207818" y="399011"/>
            <a:ext cx="11845636" cy="6292734"/>
          </a:xfrm>
        </p:spPr>
        <p:txBody>
          <a:bodyPr>
            <a:normAutofit/>
          </a:bodyPr>
          <a:lstStyle/>
          <a:p>
            <a:pPr algn="l"/>
            <a:r>
              <a:rPr lang="en-US" altLang="ja-JP" dirty="0"/>
              <a:t>Our actions are also normative. This is because intentional actions are governed by prior intentions and intentions in action, and these intentions also serve as answers to questions. We are committed to an intention because we chose that intention as an answer to a question.</a:t>
            </a:r>
          </a:p>
          <a:p>
            <a:pPr algn="l"/>
            <a:endParaRPr kumimoji="1" lang="en-US" altLang="ja-JP" dirty="0"/>
          </a:p>
          <a:p>
            <a:pPr algn="l"/>
            <a:r>
              <a:rPr lang="en-US" altLang="ja-JP" dirty="0"/>
              <a:t>My answer to the question, </a:t>
            </a:r>
            <a:r>
              <a:rPr lang="en-US" altLang="ja-JP" dirty="0">
                <a:highlight>
                  <a:srgbClr val="FFFF00"/>
                </a:highlight>
              </a:rPr>
              <a:t>"Where does the normativity of judgment and action come from?" </a:t>
            </a:r>
            <a:r>
              <a:rPr lang="en-US" altLang="ja-JP" dirty="0"/>
              <a:t>would be </a:t>
            </a:r>
            <a:r>
              <a:rPr lang="en-US" altLang="ja-JP" dirty="0">
                <a:highlight>
                  <a:srgbClr val="FFFF00"/>
                </a:highlight>
              </a:rPr>
              <a:t>"from the question-answer relationship." </a:t>
            </a:r>
          </a:p>
          <a:p>
            <a:pPr algn="l"/>
            <a:r>
              <a:rPr lang="en-US" altLang="ja-JP" dirty="0">
                <a:highlight>
                  <a:srgbClr val="C0C0C0"/>
                </a:highlight>
              </a:rPr>
              <a:t>According to Brandom we live in a "normative space of reasons" </a:t>
            </a:r>
            <a:r>
              <a:rPr lang="en-US" altLang="ja-JP" sz="1800" dirty="0">
                <a:highlight>
                  <a:srgbClr val="C0C0C0"/>
                </a:highlight>
              </a:rPr>
              <a:t>(ST 9). </a:t>
            </a:r>
            <a:r>
              <a:rPr lang="en-US" altLang="ja-JP" dirty="0">
                <a:highlight>
                  <a:srgbClr val="C0C0C0"/>
                </a:highlight>
              </a:rPr>
              <a:t>The "space of reasons" is a "space of giving and asking for reasons," and giving and asking for reasons is nothing more than questioning and answering for reasons. Therefore, a "normative space of reasons" is the normative space of questioning and answering for reasons."  </a:t>
            </a:r>
            <a:endParaRPr lang="ja-JP" altLang="ja-JP" dirty="0">
              <a:highlight>
                <a:srgbClr val="C0C0C0"/>
              </a:highlight>
            </a:endParaRPr>
          </a:p>
          <a:p>
            <a:pPr algn="l"/>
            <a:endParaRPr kumimoji="1" lang="ja-JP" altLang="en-US" dirty="0"/>
          </a:p>
        </p:txBody>
      </p:sp>
    </p:spTree>
    <p:extLst>
      <p:ext uri="{BB962C8B-B14F-4D97-AF65-F5344CB8AC3E}">
        <p14:creationId xmlns:p14="http://schemas.microsoft.com/office/powerpoint/2010/main" val="1052596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37939-CCF5-1A42-50FD-6495A80864B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CDEC70C-E465-8B2B-6E66-92888F89DE5E}"/>
              </a:ext>
            </a:extLst>
          </p:cNvPr>
          <p:cNvSpPr>
            <a:spLocks noGrp="1"/>
          </p:cNvSpPr>
          <p:nvPr>
            <p:ph type="ctrTitle"/>
          </p:nvPr>
        </p:nvSpPr>
        <p:spPr>
          <a:xfrm>
            <a:off x="207818" y="266152"/>
            <a:ext cx="11554691" cy="664873"/>
          </a:xfrm>
        </p:spPr>
        <p:txBody>
          <a:bodyPr>
            <a:normAutofit/>
          </a:bodyPr>
          <a:lstStyle/>
          <a:p>
            <a:pPr algn="l"/>
            <a:r>
              <a:rPr lang="en-US" altLang="ja-JP" sz="4000" dirty="0">
                <a:solidFill>
                  <a:srgbClr val="3D12F6"/>
                </a:solidFill>
              </a:rPr>
              <a:t>From Normativity to Recognition</a:t>
            </a:r>
            <a:endParaRPr kumimoji="1" lang="ja-JP" altLang="en-US" sz="4800" dirty="0">
              <a:solidFill>
                <a:srgbClr val="3D12F6"/>
              </a:solidFill>
            </a:endParaRPr>
          </a:p>
        </p:txBody>
      </p:sp>
      <p:sp>
        <p:nvSpPr>
          <p:cNvPr id="3" name="字幕 2">
            <a:extLst>
              <a:ext uri="{FF2B5EF4-FFF2-40B4-BE49-F238E27FC236}">
                <a16:creationId xmlns:a16="http://schemas.microsoft.com/office/drawing/2014/main" id="{038288DD-0E43-65F5-CAC9-0962271A4D28}"/>
              </a:ext>
            </a:extLst>
          </p:cNvPr>
          <p:cNvSpPr>
            <a:spLocks noGrp="1"/>
          </p:cNvSpPr>
          <p:nvPr>
            <p:ph type="subTitle" idx="1"/>
          </p:nvPr>
        </p:nvSpPr>
        <p:spPr>
          <a:xfrm>
            <a:off x="207817" y="1122218"/>
            <a:ext cx="11845637" cy="5569527"/>
          </a:xfrm>
        </p:spPr>
        <p:txBody>
          <a:bodyPr>
            <a:normAutofit lnSpcReduction="10000"/>
          </a:bodyPr>
          <a:lstStyle/>
          <a:p>
            <a:pPr algn="l"/>
            <a:r>
              <a:rPr lang="en-US" altLang="ja-JP" dirty="0"/>
              <a:t>According to Brandom, Kant pointed out that judgments and actions have normative properties, and Hegel understood this normativity as social.   </a:t>
            </a:r>
            <a:r>
              <a:rPr lang="en-US" altLang="ja-JP" u="sng" dirty="0"/>
              <a:t>Rules acknowledged only by one person </a:t>
            </a:r>
            <a:r>
              <a:rPr lang="en-US" altLang="ja-JP" dirty="0"/>
              <a:t>remain virtual and require the </a:t>
            </a:r>
            <a:r>
              <a:rPr lang="en-US" altLang="ja-JP" u="sng" dirty="0"/>
              <a:t>recognition (attribution</a:t>
            </a:r>
            <a:r>
              <a:rPr lang="en-US" altLang="ja-JP" dirty="0"/>
              <a:t>) by others to become real. The normativity of judgments and actions requires recognition by others, because private language doesn’t exist. Wittgenstein pointed out that a person cannot privately distinguish between </a:t>
            </a:r>
            <a:r>
              <a:rPr lang="en-US" altLang="ja-JP" u="sng" dirty="0"/>
              <a:t>“following the rules</a:t>
            </a:r>
            <a:r>
              <a:rPr lang="en-US" altLang="ja-JP" dirty="0"/>
              <a:t>” and </a:t>
            </a:r>
            <a:r>
              <a:rPr lang="en-US" altLang="ja-JP" u="sng" dirty="0"/>
              <a:t>“believing one is following the rules</a:t>
            </a:r>
            <a:r>
              <a:rPr lang="en-US" altLang="ja-JP" dirty="0"/>
              <a:t>.”</a:t>
            </a:r>
            <a:r>
              <a:rPr lang="en-US" altLang="ja-JP" sz="1800" dirty="0"/>
              <a:t>(Cf. </a:t>
            </a:r>
            <a:r>
              <a:rPr lang="en-US" altLang="ja-JP" sz="1800" i="1" dirty="0"/>
              <a:t>PI </a:t>
            </a:r>
            <a:r>
              <a:rPr lang="en-US" altLang="ja-JP" sz="1800" dirty="0"/>
              <a:t>§202) </a:t>
            </a:r>
            <a:r>
              <a:rPr lang="en-US" altLang="ja-JP" dirty="0"/>
              <a:t>Brandom makes the same point: in order to distinguish between </a:t>
            </a:r>
            <a:r>
              <a:rPr lang="en-US" altLang="ja-JP" u="sng" dirty="0"/>
              <a:t>what things are in themselves </a:t>
            </a:r>
            <a:r>
              <a:rPr lang="en-US" altLang="ja-JP" dirty="0"/>
              <a:t>and </a:t>
            </a:r>
            <a:r>
              <a:rPr lang="en-US" altLang="ja-JP" u="sng" dirty="0"/>
              <a:t>what things are for consciousness</a:t>
            </a:r>
            <a:r>
              <a:rPr lang="en-US" altLang="ja-JP" dirty="0"/>
              <a:t>, others are necessary.</a:t>
            </a:r>
          </a:p>
          <a:p>
            <a:pPr algn="l"/>
            <a:endParaRPr lang="en-US" altLang="ja-JP" dirty="0">
              <a:highlight>
                <a:srgbClr val="FFFF00"/>
              </a:highlight>
            </a:endParaRPr>
          </a:p>
          <a:p>
            <a:pPr algn="l"/>
            <a:r>
              <a:rPr lang="en-US" altLang="ja-JP" dirty="0"/>
              <a:t>Brandom says, “</a:t>
            </a:r>
            <a:r>
              <a:rPr lang="en-US" altLang="ja-JP" u="sng" dirty="0"/>
              <a:t>What things are in themselves” (noumena) </a:t>
            </a:r>
            <a:r>
              <a:rPr lang="en-US" altLang="ja-JP" dirty="0"/>
              <a:t>correspond</a:t>
            </a:r>
            <a:r>
              <a:rPr lang="ja-JP" altLang="en-US" dirty="0"/>
              <a:t> </a:t>
            </a:r>
            <a:r>
              <a:rPr lang="en-US" altLang="ja-JP" dirty="0"/>
              <a:t>to Hegelian "referents" or normative statuses (the rules of language), and </a:t>
            </a:r>
            <a:r>
              <a:rPr lang="en-US" altLang="ja-JP" u="sng" dirty="0"/>
              <a:t>"what things are for consciousness" (phenomena</a:t>
            </a:r>
            <a:r>
              <a:rPr lang="en-US" altLang="ja-JP" dirty="0"/>
              <a:t>) correspond to Hegelian "senses" or normative attitudes (following the rules of language). </a:t>
            </a:r>
          </a:p>
          <a:p>
            <a:pPr algn="l"/>
            <a:r>
              <a:rPr lang="en-US" altLang="ja-JP" dirty="0"/>
              <a:t>Without other persons, these distinctions would no longer hold, and the normativity of judgments and actions would also no longer hold. </a:t>
            </a:r>
            <a:endParaRPr kumimoji="1" lang="ja-JP" altLang="en-US" dirty="0"/>
          </a:p>
        </p:txBody>
      </p:sp>
    </p:spTree>
    <p:extLst>
      <p:ext uri="{BB962C8B-B14F-4D97-AF65-F5344CB8AC3E}">
        <p14:creationId xmlns:p14="http://schemas.microsoft.com/office/powerpoint/2010/main" val="3286683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1C7AB-11E5-0292-6962-3FB1EB395AB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CE3E644-877E-F826-493F-55BBE6A39D57}"/>
              </a:ext>
            </a:extLst>
          </p:cNvPr>
          <p:cNvSpPr>
            <a:spLocks noGrp="1"/>
          </p:cNvSpPr>
          <p:nvPr>
            <p:ph type="ctrTitle"/>
          </p:nvPr>
        </p:nvSpPr>
        <p:spPr>
          <a:xfrm>
            <a:off x="207818" y="266152"/>
            <a:ext cx="11554691" cy="704892"/>
          </a:xfrm>
        </p:spPr>
        <p:txBody>
          <a:bodyPr>
            <a:noAutofit/>
          </a:bodyPr>
          <a:lstStyle/>
          <a:p>
            <a:pPr algn="l"/>
            <a:r>
              <a:rPr lang="en-US" altLang="ja-JP" sz="3600" dirty="0">
                <a:solidFill>
                  <a:srgbClr val="3D12F6"/>
                </a:solidFill>
              </a:rPr>
              <a:t>Distinguishing normative attitudes and normative status</a:t>
            </a:r>
            <a:endParaRPr kumimoji="1" lang="ja-JP" altLang="en-US" sz="3600" dirty="0">
              <a:solidFill>
                <a:srgbClr val="3D12F6"/>
              </a:solidFill>
            </a:endParaRPr>
          </a:p>
        </p:txBody>
      </p:sp>
      <p:sp>
        <p:nvSpPr>
          <p:cNvPr id="3" name="字幕 2">
            <a:extLst>
              <a:ext uri="{FF2B5EF4-FFF2-40B4-BE49-F238E27FC236}">
                <a16:creationId xmlns:a16="http://schemas.microsoft.com/office/drawing/2014/main" id="{2EFF5600-1D39-CB75-E8B1-E81B7E73F44B}"/>
              </a:ext>
            </a:extLst>
          </p:cNvPr>
          <p:cNvSpPr>
            <a:spLocks noGrp="1"/>
          </p:cNvSpPr>
          <p:nvPr>
            <p:ph type="subTitle" idx="1"/>
          </p:nvPr>
        </p:nvSpPr>
        <p:spPr>
          <a:xfrm>
            <a:off x="207817" y="1446415"/>
            <a:ext cx="11845637" cy="5245330"/>
          </a:xfrm>
        </p:spPr>
        <p:txBody>
          <a:bodyPr/>
          <a:lstStyle/>
          <a:p>
            <a:pPr algn="l"/>
            <a:r>
              <a:rPr lang="en-US" altLang="ja-JP" dirty="0"/>
              <a:t>Brandom distinguishes as follows.</a:t>
            </a:r>
          </a:p>
          <a:p>
            <a:pPr algn="l"/>
            <a:r>
              <a:rPr lang="en-US" altLang="ja-JP" u="sng" dirty="0">
                <a:highlight>
                  <a:srgbClr val="FFFF00"/>
                </a:highlight>
              </a:rPr>
              <a:t>normative attitudes</a:t>
            </a:r>
            <a:r>
              <a:rPr lang="en-US" altLang="ja-JP" dirty="0">
                <a:highlight>
                  <a:srgbClr val="FFFF00"/>
                </a:highlight>
              </a:rPr>
              <a:t>: </a:t>
            </a:r>
          </a:p>
          <a:p>
            <a:pPr algn="l"/>
            <a:r>
              <a:rPr lang="en-US" altLang="ja-JP" dirty="0">
                <a:highlight>
                  <a:srgbClr val="FFFF00"/>
                </a:highlight>
              </a:rPr>
              <a:t>     </a:t>
            </a:r>
            <a:r>
              <a:rPr lang="en-US" altLang="ja-JP" u="sng" dirty="0">
                <a:highlight>
                  <a:srgbClr val="FFFF00"/>
                </a:highlight>
              </a:rPr>
              <a:t>acknowledging</a:t>
            </a:r>
            <a:r>
              <a:rPr lang="en-US" altLang="ja-JP" dirty="0">
                <a:highlight>
                  <a:srgbClr val="FFFF00"/>
                </a:highlight>
              </a:rPr>
              <a:t> </a:t>
            </a:r>
            <a:r>
              <a:rPr lang="en-US" altLang="ja-JP" dirty="0"/>
              <a:t>one’ own normative authority or responsibility to oneself </a:t>
            </a:r>
          </a:p>
          <a:p>
            <a:pPr algn="l"/>
            <a:r>
              <a:rPr lang="en-US" altLang="ja-JP" dirty="0"/>
              <a:t>    </a:t>
            </a:r>
            <a:r>
              <a:rPr lang="en-US" altLang="ja-JP" dirty="0">
                <a:highlight>
                  <a:srgbClr val="FFFF00"/>
                </a:highlight>
              </a:rPr>
              <a:t> </a:t>
            </a:r>
            <a:r>
              <a:rPr lang="en-US" altLang="ja-JP" u="sng" dirty="0">
                <a:highlight>
                  <a:srgbClr val="FFFF00"/>
                </a:highlight>
              </a:rPr>
              <a:t>attributing</a:t>
            </a:r>
            <a:r>
              <a:rPr lang="en-US" altLang="ja-JP" dirty="0">
                <a:highlight>
                  <a:srgbClr val="FFFF00"/>
                </a:highlight>
              </a:rPr>
              <a:t> </a:t>
            </a:r>
            <a:r>
              <a:rPr lang="en-US" altLang="ja-JP" dirty="0"/>
              <a:t>normative authority or responsibility to others. </a:t>
            </a:r>
          </a:p>
          <a:p>
            <a:pPr algn="l"/>
            <a:endParaRPr lang="en-US" altLang="ja-JP" dirty="0"/>
          </a:p>
          <a:p>
            <a:pPr algn="l"/>
            <a:r>
              <a:rPr lang="en-US" altLang="ja-JP" u="sng" dirty="0">
                <a:highlight>
                  <a:srgbClr val="FFFF00"/>
                </a:highlight>
              </a:rPr>
              <a:t>normative statuses</a:t>
            </a:r>
            <a:r>
              <a:rPr lang="en-US" altLang="ja-JP" dirty="0">
                <a:highlight>
                  <a:srgbClr val="FFFF00"/>
                </a:highlight>
              </a:rPr>
              <a:t>:</a:t>
            </a:r>
          </a:p>
          <a:p>
            <a:pPr algn="l"/>
            <a:r>
              <a:rPr lang="en-US" altLang="ja-JP" dirty="0"/>
              <a:t>      </a:t>
            </a:r>
            <a:r>
              <a:rPr lang="en-US" altLang="ja-JP" u="sng" dirty="0">
                <a:highlight>
                  <a:srgbClr val="FFFF00"/>
                </a:highlight>
              </a:rPr>
              <a:t>authority</a:t>
            </a:r>
          </a:p>
          <a:p>
            <a:pPr algn="l"/>
            <a:r>
              <a:rPr lang="en-US" altLang="ja-JP" dirty="0"/>
              <a:t>      </a:t>
            </a:r>
            <a:r>
              <a:rPr lang="en-US" altLang="ja-JP" u="sng" dirty="0">
                <a:highlight>
                  <a:srgbClr val="FFFF00"/>
                </a:highlight>
              </a:rPr>
              <a:t>responsibility</a:t>
            </a:r>
          </a:p>
          <a:p>
            <a:pPr algn="l"/>
            <a:r>
              <a:rPr lang="en-US" altLang="ja-JP" dirty="0"/>
              <a:t>"Authority and responsibility are reciprocally sense-dependent and globally reference-dependent on one another. " </a:t>
            </a:r>
            <a:r>
              <a:rPr lang="en-US" altLang="ja-JP" sz="1800" dirty="0"/>
              <a:t>(ST 709). </a:t>
            </a:r>
            <a:endParaRPr lang="ja-JP" altLang="ja-JP" dirty="0"/>
          </a:p>
          <a:p>
            <a:pPr algn="l"/>
            <a:endParaRPr kumimoji="1" lang="ja-JP" altLang="en-US" dirty="0"/>
          </a:p>
        </p:txBody>
      </p:sp>
    </p:spTree>
    <p:extLst>
      <p:ext uri="{BB962C8B-B14F-4D97-AF65-F5344CB8AC3E}">
        <p14:creationId xmlns:p14="http://schemas.microsoft.com/office/powerpoint/2010/main" val="746346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3DBFF-6872-067C-FD37-21DB20883E2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8199E90-6278-3CED-BCBC-9DF56C744952}"/>
              </a:ext>
            </a:extLst>
          </p:cNvPr>
          <p:cNvSpPr>
            <a:spLocks noGrp="1"/>
          </p:cNvSpPr>
          <p:nvPr>
            <p:ph type="ctrTitle"/>
          </p:nvPr>
        </p:nvSpPr>
        <p:spPr>
          <a:xfrm>
            <a:off x="138546" y="623600"/>
            <a:ext cx="11554691" cy="606684"/>
          </a:xfrm>
        </p:spPr>
        <p:txBody>
          <a:bodyPr>
            <a:normAutofit fontScale="90000"/>
          </a:bodyPr>
          <a:lstStyle/>
          <a:p>
            <a:pPr algn="l"/>
            <a:r>
              <a:rPr lang="en-US" altLang="ja-JP" sz="4000" b="1" dirty="0">
                <a:solidFill>
                  <a:srgbClr val="3D12F6"/>
                </a:solidFill>
              </a:rPr>
              <a:t>Brandom-Hegel’s</a:t>
            </a:r>
            <a:r>
              <a:rPr lang="ja-JP" altLang="en-US" sz="4000" b="1" dirty="0">
                <a:solidFill>
                  <a:srgbClr val="3D12F6"/>
                </a:solidFill>
              </a:rPr>
              <a:t> </a:t>
            </a:r>
            <a:r>
              <a:rPr lang="en-US" altLang="ja-JP" sz="4000" b="1" dirty="0">
                <a:solidFill>
                  <a:srgbClr val="3D12F6"/>
                </a:solidFill>
              </a:rPr>
              <a:t>Expression of the Rule-Following Problem</a:t>
            </a:r>
            <a:endParaRPr kumimoji="1" lang="ja-JP" altLang="en-US" dirty="0">
              <a:solidFill>
                <a:srgbClr val="3D12F6"/>
              </a:solidFill>
            </a:endParaRPr>
          </a:p>
        </p:txBody>
      </p:sp>
      <p:sp>
        <p:nvSpPr>
          <p:cNvPr id="3" name="字幕 2">
            <a:extLst>
              <a:ext uri="{FF2B5EF4-FFF2-40B4-BE49-F238E27FC236}">
                <a16:creationId xmlns:a16="http://schemas.microsoft.com/office/drawing/2014/main" id="{30729D35-D623-DA4C-CC01-DC8E9111D77E}"/>
              </a:ext>
            </a:extLst>
          </p:cNvPr>
          <p:cNvSpPr>
            <a:spLocks noGrp="1"/>
          </p:cNvSpPr>
          <p:nvPr>
            <p:ph type="subTitle" idx="1"/>
          </p:nvPr>
        </p:nvSpPr>
        <p:spPr>
          <a:xfrm>
            <a:off x="138546" y="1230284"/>
            <a:ext cx="11820698" cy="5627716"/>
          </a:xfrm>
        </p:spPr>
        <p:txBody>
          <a:bodyPr>
            <a:normAutofit lnSpcReduction="10000"/>
          </a:bodyPr>
          <a:lstStyle/>
          <a:p>
            <a:pPr algn="l"/>
            <a:r>
              <a:rPr lang="en-US" altLang="ja-JP" dirty="0"/>
              <a:t>Let's apply the above discussion of normative attitudes and statuses to the issue of rule-following in language use. For judgments, a type of normative attitude, to be valid, they must follow the rules of language (normative status). </a:t>
            </a:r>
          </a:p>
          <a:p>
            <a:pPr algn="l"/>
            <a:r>
              <a:rPr lang="en-US" altLang="ja-JP" dirty="0"/>
              <a:t>These rules of language confer normativity on normative attitudes (word usages) and serve as the standard for assessing the normativity of attitudes(rule-following) . Therefore, if we seek to justify judgments</a:t>
            </a:r>
            <a:r>
              <a:rPr lang="ja-JP" altLang="en-US" dirty="0"/>
              <a:t> </a:t>
            </a:r>
            <a:r>
              <a:rPr lang="en-US" altLang="ja-JP" dirty="0"/>
              <a:t>as</a:t>
            </a:r>
            <a:r>
              <a:rPr lang="ja-JP" altLang="en-US" dirty="0"/>
              <a:t> </a:t>
            </a:r>
            <a:r>
              <a:rPr lang="en-US" altLang="ja-JP" u="sng" dirty="0"/>
              <a:t>following the rules of language</a:t>
            </a:r>
            <a:r>
              <a:rPr lang="en-US" altLang="ja-JP" dirty="0"/>
              <a:t>, we must demonstrate that normative attitudes properly depend on normative status. Therefore, </a:t>
            </a:r>
            <a:r>
              <a:rPr lang="en-US" altLang="ja-JP" u="sng" dirty="0"/>
              <a:t>Wittgenstein's problem of rule-following </a:t>
            </a:r>
            <a:r>
              <a:rPr lang="en-US" altLang="ja-JP" dirty="0"/>
              <a:t>is formulated by Brandom and Hegel as the question </a:t>
            </a:r>
            <a:r>
              <a:rPr lang="en-US" altLang="ja-JP" u="sng" dirty="0"/>
              <a:t>"how can we justify the dependence of normative attitudes on normative status?"</a:t>
            </a:r>
            <a:endParaRPr lang="ja-JP" altLang="ja-JP" u="sng" dirty="0"/>
          </a:p>
          <a:p>
            <a:pPr algn="l"/>
            <a:r>
              <a:rPr lang="en-US" altLang="ja-JP" dirty="0"/>
              <a:t> </a:t>
            </a:r>
            <a:r>
              <a:rPr lang="en-US" altLang="ja-JP" dirty="0">
                <a:highlight>
                  <a:srgbClr val="C0C0C0"/>
                </a:highlight>
              </a:rPr>
              <a:t>According to Brandom, </a:t>
            </a:r>
            <a:r>
              <a:rPr lang="ja-JP" altLang="en-US" dirty="0">
                <a:highlight>
                  <a:srgbClr val="C0C0C0"/>
                </a:highlight>
              </a:rPr>
              <a:t> </a:t>
            </a:r>
            <a:r>
              <a:rPr lang="en-US" altLang="ja-JP" dirty="0">
                <a:highlight>
                  <a:srgbClr val="C0C0C0"/>
                </a:highlight>
              </a:rPr>
              <a:t>normative attitudes depend on normative status, in premodern societies, and conversely normative status depends on normative attitudes in modern societies. </a:t>
            </a:r>
          </a:p>
          <a:p>
            <a:pPr algn="l"/>
            <a:r>
              <a:rPr lang="en-US" altLang="ja-JP" dirty="0">
                <a:highlight>
                  <a:srgbClr val="C0C0C0"/>
                </a:highlight>
              </a:rPr>
              <a:t>However, in modern society, the dependence of normative attitudes on normative status is undercut, this creates a range of difficulties that we call "alienation."</a:t>
            </a:r>
          </a:p>
          <a:p>
            <a:pPr algn="l"/>
            <a:r>
              <a:rPr lang="en-US" altLang="ja-JP" dirty="0">
                <a:highlight>
                  <a:srgbClr val="C0C0C0"/>
                </a:highlight>
              </a:rPr>
              <a:t>Brandom considers the rule-following problem to be a form of the modern alienation </a:t>
            </a:r>
            <a:r>
              <a:rPr lang="en-US" altLang="ja-JP" sz="2000" dirty="0">
                <a:highlight>
                  <a:srgbClr val="C0C0C0"/>
                </a:highlight>
              </a:rPr>
              <a:t>(ST 650).</a:t>
            </a:r>
            <a:endParaRPr kumimoji="1" lang="ja-JP" altLang="en-US" dirty="0">
              <a:highlight>
                <a:srgbClr val="C0C0C0"/>
              </a:highlight>
            </a:endParaRPr>
          </a:p>
        </p:txBody>
      </p:sp>
    </p:spTree>
    <p:extLst>
      <p:ext uri="{BB962C8B-B14F-4D97-AF65-F5344CB8AC3E}">
        <p14:creationId xmlns:p14="http://schemas.microsoft.com/office/powerpoint/2010/main" val="3520566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7BD79-660F-37B7-1DB1-63218CFD9E9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2B29A83-1071-85F9-4C63-78DC50CE8314}"/>
              </a:ext>
            </a:extLst>
          </p:cNvPr>
          <p:cNvSpPr>
            <a:spLocks noGrp="1"/>
          </p:cNvSpPr>
          <p:nvPr>
            <p:ph type="ctrTitle"/>
          </p:nvPr>
        </p:nvSpPr>
        <p:spPr>
          <a:xfrm>
            <a:off x="207818" y="266152"/>
            <a:ext cx="11554691" cy="1063884"/>
          </a:xfrm>
        </p:spPr>
        <p:txBody>
          <a:bodyPr>
            <a:noAutofit/>
          </a:bodyPr>
          <a:lstStyle/>
          <a:p>
            <a:pPr algn="l"/>
            <a:r>
              <a:rPr lang="en-US" altLang="ja-JP" sz="3600" b="1" dirty="0">
                <a:solidFill>
                  <a:srgbClr val="3D12F6"/>
                </a:solidFill>
              </a:rPr>
              <a:t>From </a:t>
            </a:r>
            <a:r>
              <a:rPr lang="en-US" altLang="ja-JP" sz="3600" b="1" u="sng" dirty="0">
                <a:solidFill>
                  <a:srgbClr val="3D12F6"/>
                </a:solidFill>
              </a:rPr>
              <a:t>contemporary horizontal </a:t>
            </a:r>
            <a:r>
              <a:rPr lang="en-US" altLang="ja-JP" sz="3600" b="1" dirty="0">
                <a:solidFill>
                  <a:srgbClr val="3D12F6"/>
                </a:solidFill>
              </a:rPr>
              <a:t>to </a:t>
            </a:r>
            <a:r>
              <a:rPr lang="en-US" altLang="ja-JP" sz="3600" b="1" u="sng" dirty="0">
                <a:solidFill>
                  <a:srgbClr val="3D12F6"/>
                </a:solidFill>
              </a:rPr>
              <a:t>historical vertical </a:t>
            </a:r>
            <a:r>
              <a:rPr lang="en-US" altLang="ja-JP" sz="3600" b="1" dirty="0">
                <a:solidFill>
                  <a:srgbClr val="3D12F6"/>
                </a:solidFill>
              </a:rPr>
              <a:t>mutual recognition</a:t>
            </a:r>
            <a:endParaRPr kumimoji="1" lang="ja-JP" altLang="en-US" sz="3600" dirty="0">
              <a:solidFill>
                <a:srgbClr val="3D12F6"/>
              </a:solidFill>
            </a:endParaRPr>
          </a:p>
        </p:txBody>
      </p:sp>
      <p:sp>
        <p:nvSpPr>
          <p:cNvPr id="3" name="字幕 2">
            <a:extLst>
              <a:ext uri="{FF2B5EF4-FFF2-40B4-BE49-F238E27FC236}">
                <a16:creationId xmlns:a16="http://schemas.microsoft.com/office/drawing/2014/main" id="{4411550B-FA44-0321-4675-AB2F45802309}"/>
              </a:ext>
            </a:extLst>
          </p:cNvPr>
          <p:cNvSpPr>
            <a:spLocks noGrp="1"/>
          </p:cNvSpPr>
          <p:nvPr>
            <p:ph type="subTitle" idx="1"/>
          </p:nvPr>
        </p:nvSpPr>
        <p:spPr>
          <a:xfrm>
            <a:off x="207817" y="1446415"/>
            <a:ext cx="11845637" cy="5411586"/>
          </a:xfrm>
        </p:spPr>
        <p:txBody>
          <a:bodyPr>
            <a:normAutofit fontScale="92500" lnSpcReduction="10000"/>
          </a:bodyPr>
          <a:lstStyle/>
          <a:p>
            <a:pPr algn="l"/>
            <a:r>
              <a:rPr lang="en-US" altLang="ja-JP" dirty="0"/>
              <a:t>Hegel believes that </a:t>
            </a:r>
            <a:r>
              <a:rPr lang="en-US" altLang="ja-JP" u="sng" dirty="0"/>
              <a:t>the normativity of judgments and actions </a:t>
            </a:r>
            <a:r>
              <a:rPr lang="en-US" altLang="ja-JP" dirty="0"/>
              <a:t>is established through </a:t>
            </a:r>
            <a:r>
              <a:rPr lang="en-US" altLang="ja-JP" u="sng" dirty="0"/>
              <a:t>mutual recognition with others</a:t>
            </a:r>
            <a:r>
              <a:rPr lang="en-US" altLang="ja-JP" dirty="0"/>
              <a:t>. Therefore, the dependence of normative attitudes (judgments and actions) on normative status must also be established through mutual recognition. </a:t>
            </a:r>
            <a:endParaRPr lang="ja-JP" altLang="ja-JP" dirty="0"/>
          </a:p>
          <a:p>
            <a:pPr algn="l"/>
            <a:r>
              <a:rPr lang="en-US" altLang="ja-JP" dirty="0"/>
              <a:t>There are two types of mutual recognition, that is, a </a:t>
            </a:r>
            <a:r>
              <a:rPr lang="en-US" altLang="ja-JP" dirty="0">
                <a:highlight>
                  <a:srgbClr val="FFFF00"/>
                </a:highlight>
              </a:rPr>
              <a:t>horizontal recognition with contemporary others</a:t>
            </a:r>
            <a:r>
              <a:rPr lang="en-US" altLang="ja-JP" dirty="0"/>
              <a:t> and </a:t>
            </a:r>
            <a:r>
              <a:rPr lang="en-US" altLang="ja-JP" dirty="0">
                <a:highlight>
                  <a:srgbClr val="FFFF00"/>
                </a:highlight>
              </a:rPr>
              <a:t>vertical recognition across time and history</a:t>
            </a:r>
            <a:r>
              <a:rPr lang="en-US" altLang="ja-JP" dirty="0"/>
              <a:t>. </a:t>
            </a:r>
            <a:endParaRPr lang="ja-JP" altLang="ja-JP" dirty="0"/>
          </a:p>
          <a:p>
            <a:pPr algn="l"/>
            <a:r>
              <a:rPr lang="en-US" altLang="ja-JP" dirty="0"/>
              <a:t>The position that rule-following is justified by horizontal recognition within the language community corresponds to Kripke's proposal.</a:t>
            </a:r>
          </a:p>
          <a:p>
            <a:pPr algn="l"/>
            <a:r>
              <a:rPr lang="en-US" altLang="ja-JP" dirty="0"/>
              <a:t>However, this approach has a shortcoming: even if there is unanimity regarding rule-following, this is insufficient as a justification for rule-following. Because, even if a set of normative attitudes is given, there can be multiple normative statuses that correspond to it, so it is impossible to determine the normative attitude that should be adopted in the next future case. </a:t>
            </a:r>
          </a:p>
          <a:p>
            <a:pPr algn="l"/>
            <a:r>
              <a:rPr lang="en-US" altLang="ja-JP" dirty="0"/>
              <a:t>According to Brandom, Hegel attempts to overcome this shortcoming through </a:t>
            </a:r>
            <a:r>
              <a:rPr lang="en-US" altLang="ja-JP" u="sng" dirty="0"/>
              <a:t>vertical historical mutual recognition</a:t>
            </a:r>
            <a:r>
              <a:rPr lang="en-US" altLang="ja-JP" dirty="0"/>
              <a:t>, which he explains by </a:t>
            </a:r>
            <a:r>
              <a:rPr lang="en-US" altLang="ja-JP" u="sng" dirty="0">
                <a:highlight>
                  <a:srgbClr val="FFFF00"/>
                </a:highlight>
              </a:rPr>
              <a:t>the recollective rational reconstruction</a:t>
            </a:r>
            <a:r>
              <a:rPr lang="en-US" altLang="ja-JP" dirty="0"/>
              <a:t>.</a:t>
            </a:r>
          </a:p>
          <a:p>
            <a:pPr algn="l"/>
            <a:r>
              <a:rPr lang="en-US" altLang="ja-JP" dirty="0"/>
              <a:t>("The concept of </a:t>
            </a:r>
            <a:r>
              <a:rPr lang="en-US" altLang="ja-JP" dirty="0">
                <a:highlight>
                  <a:srgbClr val="FFFF00"/>
                </a:highlight>
              </a:rPr>
              <a:t>Recollection</a:t>
            </a:r>
            <a:r>
              <a:rPr lang="en-US" altLang="ja-JP" dirty="0"/>
              <a:t> is one of Hegel's Big Ideas." (</a:t>
            </a:r>
            <a:r>
              <a:rPr lang="en-US" altLang="ja-JP" sz="1900" dirty="0"/>
              <a:t>ST 371)</a:t>
            </a:r>
            <a:r>
              <a:rPr lang="en-US" altLang="ja-JP" dirty="0"/>
              <a:t>. )</a:t>
            </a:r>
            <a:endParaRPr lang="ja-JP" altLang="ja-JP" dirty="0"/>
          </a:p>
          <a:p>
            <a:pPr algn="l"/>
            <a:endParaRPr kumimoji="1" lang="ja-JP" altLang="en-US" dirty="0"/>
          </a:p>
        </p:txBody>
      </p:sp>
    </p:spTree>
    <p:extLst>
      <p:ext uri="{BB962C8B-B14F-4D97-AF65-F5344CB8AC3E}">
        <p14:creationId xmlns:p14="http://schemas.microsoft.com/office/powerpoint/2010/main" val="3735858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413D0-D84E-4423-2FB0-19C069CCD90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D884382-99AC-0581-7B72-9D60F05E268F}"/>
              </a:ext>
            </a:extLst>
          </p:cNvPr>
          <p:cNvSpPr>
            <a:spLocks noGrp="1"/>
          </p:cNvSpPr>
          <p:nvPr>
            <p:ph type="ctrTitle"/>
          </p:nvPr>
        </p:nvSpPr>
        <p:spPr>
          <a:xfrm>
            <a:off x="207818" y="266152"/>
            <a:ext cx="11554691" cy="1063884"/>
          </a:xfrm>
        </p:spPr>
        <p:txBody>
          <a:bodyPr>
            <a:noAutofit/>
          </a:bodyPr>
          <a:lstStyle/>
          <a:p>
            <a:pPr algn="l"/>
            <a:r>
              <a:rPr lang="en-US" altLang="ja-JP" sz="3600" b="1" dirty="0">
                <a:solidFill>
                  <a:srgbClr val="FF0000"/>
                </a:solidFill>
              </a:rPr>
              <a:t>2. Recollective Rational Reconstruction</a:t>
            </a:r>
            <a:r>
              <a:rPr lang="ja-JP" altLang="en-US" sz="3600" b="1" dirty="0">
                <a:solidFill>
                  <a:srgbClr val="FF0000"/>
                </a:solidFill>
              </a:rPr>
              <a:t> </a:t>
            </a:r>
            <a:r>
              <a:rPr lang="en-US" altLang="ja-JP" sz="3600" b="1" dirty="0">
                <a:solidFill>
                  <a:srgbClr val="FF0000"/>
                </a:solidFill>
              </a:rPr>
              <a:t>as</a:t>
            </a:r>
            <a:r>
              <a:rPr lang="ja-JP" altLang="en-US" sz="3600" b="1" dirty="0">
                <a:solidFill>
                  <a:srgbClr val="FF0000"/>
                </a:solidFill>
              </a:rPr>
              <a:t> </a:t>
            </a:r>
            <a:r>
              <a:rPr lang="en-US" altLang="ja-JP" sz="3600" b="1" dirty="0">
                <a:solidFill>
                  <a:srgbClr val="FF0000"/>
                </a:solidFill>
              </a:rPr>
              <a:t>a</a:t>
            </a:r>
            <a:r>
              <a:rPr lang="ja-JP" altLang="en-US" sz="3600" b="1" dirty="0">
                <a:solidFill>
                  <a:srgbClr val="FF0000"/>
                </a:solidFill>
              </a:rPr>
              <a:t> </a:t>
            </a:r>
            <a:r>
              <a:rPr lang="en-US" altLang="ja-JP" sz="3600" b="1" dirty="0">
                <a:solidFill>
                  <a:srgbClr val="FF0000"/>
                </a:solidFill>
              </a:rPr>
              <a:t>Solution </a:t>
            </a:r>
            <a:br>
              <a:rPr lang="en-US" altLang="ja-JP" sz="3600" b="1" dirty="0">
                <a:solidFill>
                  <a:srgbClr val="FF0000"/>
                </a:solidFill>
              </a:rPr>
            </a:br>
            <a:r>
              <a:rPr lang="en-US" altLang="ja-JP" sz="3600" dirty="0">
                <a:solidFill>
                  <a:srgbClr val="3D12F6"/>
                </a:solidFill>
              </a:rPr>
              <a:t>Three phases of experience</a:t>
            </a:r>
            <a:endParaRPr kumimoji="1" lang="ja-JP" altLang="en-US" sz="3600" dirty="0">
              <a:solidFill>
                <a:srgbClr val="3D12F6"/>
              </a:solidFill>
            </a:endParaRPr>
          </a:p>
        </p:txBody>
      </p:sp>
      <p:sp>
        <p:nvSpPr>
          <p:cNvPr id="3" name="字幕 2">
            <a:extLst>
              <a:ext uri="{FF2B5EF4-FFF2-40B4-BE49-F238E27FC236}">
                <a16:creationId xmlns:a16="http://schemas.microsoft.com/office/drawing/2014/main" id="{5B8659C1-3445-64F7-B761-3601189B742D}"/>
              </a:ext>
            </a:extLst>
          </p:cNvPr>
          <p:cNvSpPr>
            <a:spLocks noGrp="1"/>
          </p:cNvSpPr>
          <p:nvPr>
            <p:ph type="subTitle" idx="1"/>
          </p:nvPr>
        </p:nvSpPr>
        <p:spPr>
          <a:xfrm>
            <a:off x="207817" y="1446414"/>
            <a:ext cx="11845637" cy="5472275"/>
          </a:xfrm>
        </p:spPr>
        <p:txBody>
          <a:bodyPr>
            <a:normAutofit/>
          </a:bodyPr>
          <a:lstStyle/>
          <a:p>
            <a:pPr algn="l"/>
            <a:r>
              <a:rPr lang="en-US" altLang="ja-JP" dirty="0"/>
              <a:t>Our "experience" progresses through repeating a sequence of three phases </a:t>
            </a:r>
            <a:r>
              <a:rPr lang="en-US" altLang="ja-JP" sz="2000" dirty="0"/>
              <a:t>(cf. </a:t>
            </a:r>
            <a:r>
              <a:rPr lang="en-US" altLang="ja-JP" sz="2000" i="1" dirty="0"/>
              <a:t>ST</a:t>
            </a:r>
            <a:r>
              <a:rPr lang="en-US" altLang="ja-JP" sz="2000" dirty="0"/>
              <a:t> 78, 102, 370, 448, 686).</a:t>
            </a:r>
            <a:endParaRPr lang="ja-JP" altLang="ja-JP" dirty="0"/>
          </a:p>
          <a:p>
            <a:pPr algn="l"/>
            <a:r>
              <a:rPr lang="en-US" altLang="ja-JP" dirty="0"/>
              <a:t> </a:t>
            </a:r>
            <a:endParaRPr lang="ja-JP" altLang="ja-JP" dirty="0"/>
          </a:p>
          <a:p>
            <a:pPr algn="l"/>
            <a:r>
              <a:rPr lang="en-US" altLang="ja-JP" dirty="0">
                <a:solidFill>
                  <a:srgbClr val="FF0000"/>
                </a:solidFill>
              </a:rPr>
              <a:t>1. Critical registration of an incompatibility of commitments.</a:t>
            </a:r>
            <a:endParaRPr lang="ja-JP" altLang="ja-JP" dirty="0">
              <a:solidFill>
                <a:srgbClr val="FF0000"/>
              </a:solidFill>
            </a:endParaRPr>
          </a:p>
          <a:p>
            <a:pPr algn="l"/>
            <a:r>
              <a:rPr lang="en-US" altLang="ja-JP" dirty="0">
                <a:solidFill>
                  <a:srgbClr val="FF0000"/>
                </a:solidFill>
              </a:rPr>
              <a:t>2. Constructive repair of the incompatibility by alteration of commitments.</a:t>
            </a:r>
            <a:endParaRPr lang="ja-JP" altLang="ja-JP" dirty="0">
              <a:solidFill>
                <a:srgbClr val="FF0000"/>
              </a:solidFill>
            </a:endParaRPr>
          </a:p>
          <a:p>
            <a:pPr algn="l"/>
            <a:r>
              <a:rPr lang="en-US" altLang="ja-JP" dirty="0">
                <a:solidFill>
                  <a:srgbClr val="FF0000"/>
                </a:solidFill>
              </a:rPr>
              <a:t>3. Recollective vindication of the new constellation of commitments</a:t>
            </a:r>
            <a:r>
              <a:rPr lang="en-US" altLang="ja-JP" dirty="0"/>
              <a:t>.</a:t>
            </a:r>
            <a:endParaRPr lang="ja-JP" altLang="ja-JP" dirty="0"/>
          </a:p>
          <a:p>
            <a:pPr algn="l"/>
            <a:r>
              <a:rPr lang="en-US" altLang="ja-JP" dirty="0"/>
              <a:t> </a:t>
            </a:r>
            <a:endParaRPr lang="ja-JP" altLang="ja-JP" dirty="0"/>
          </a:p>
          <a:p>
            <a:pPr algn="l"/>
            <a:r>
              <a:rPr lang="en-US" altLang="ja-JP" dirty="0">
                <a:highlight>
                  <a:srgbClr val="C0C0C0"/>
                </a:highlight>
              </a:rPr>
              <a:t>Commitments are normative. Therefore, when incompatibility of commitments arises, we must repair it. </a:t>
            </a:r>
            <a:endParaRPr lang="ja-JP" altLang="ja-JP" dirty="0">
              <a:highlight>
                <a:srgbClr val="C0C0C0"/>
              </a:highlight>
            </a:endParaRPr>
          </a:p>
          <a:p>
            <a:pPr algn="l"/>
            <a:r>
              <a:rPr lang="en-US" altLang="ja-JP" dirty="0">
                <a:highlight>
                  <a:srgbClr val="C0C0C0"/>
                </a:highlight>
              </a:rPr>
              <a:t>In the third phase “recollection rationalizes a course of experience by retrospectively redescribing so as to exhibit  it as expressively progressive” </a:t>
            </a:r>
            <a:r>
              <a:rPr lang="en-US" altLang="ja-JP" sz="1800" dirty="0">
                <a:highlight>
                  <a:srgbClr val="C0C0C0"/>
                </a:highlight>
              </a:rPr>
              <a:t>(</a:t>
            </a:r>
            <a:r>
              <a:rPr lang="en-US" altLang="ja-JP" sz="1800" i="1" dirty="0">
                <a:highlight>
                  <a:srgbClr val="C0C0C0"/>
                </a:highlight>
              </a:rPr>
              <a:t>ST</a:t>
            </a:r>
            <a:r>
              <a:rPr lang="en-US" altLang="ja-JP" sz="1800" dirty="0">
                <a:highlight>
                  <a:srgbClr val="C0C0C0"/>
                </a:highlight>
              </a:rPr>
              <a:t> 370).</a:t>
            </a:r>
            <a:r>
              <a:rPr lang="en-US" altLang="ja-JP" dirty="0">
                <a:highlight>
                  <a:srgbClr val="C0C0C0"/>
                </a:highlight>
              </a:rPr>
              <a:t>  </a:t>
            </a:r>
            <a:r>
              <a:rPr lang="en-US" altLang="ja-JP" dirty="0"/>
              <a:t>We will examine this third stage in more detail next.</a:t>
            </a:r>
            <a:endParaRPr lang="ja-JP" altLang="ja-JP" dirty="0"/>
          </a:p>
          <a:p>
            <a:pPr algn="l"/>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4699305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6425</TotalTime>
  <Words>3959</Words>
  <Application>Microsoft Office PowerPoint</Application>
  <PresentationFormat>ワイド画面</PresentationFormat>
  <Paragraphs>168</Paragraphs>
  <Slides>24</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24</vt:i4>
      </vt:variant>
    </vt:vector>
  </HeadingPairs>
  <TitlesOfParts>
    <vt:vector size="28" baseType="lpstr">
      <vt:lpstr>游ゴシック</vt:lpstr>
      <vt:lpstr>游ゴシック Light</vt:lpstr>
      <vt:lpstr>Arial</vt:lpstr>
      <vt:lpstr>Office テーマ</vt:lpstr>
      <vt:lpstr>Normativity and Recognition in Question-Answer  Relationship (Ver. 2)</vt:lpstr>
      <vt:lpstr>PowerPoint プレゼンテーション</vt:lpstr>
      <vt:lpstr>1. Brandom's Explanation of the Rule-Following Problem Where Does the Normativity of Judgments and Actions Come From?</vt:lpstr>
      <vt:lpstr>PowerPoint プレゼンテーション</vt:lpstr>
      <vt:lpstr>From Normativity to Recognition</vt:lpstr>
      <vt:lpstr>Distinguishing normative attitudes and normative status</vt:lpstr>
      <vt:lpstr>Brandom-Hegel’s Expression of the Rule-Following Problem</vt:lpstr>
      <vt:lpstr>From contemporary horizontal to historical vertical mutual recognition</vt:lpstr>
      <vt:lpstr>2. Recollective Rational Reconstruction as a Solution  Three phases of experience</vt:lpstr>
      <vt:lpstr>Recollective Rational Reconstruction</vt:lpstr>
      <vt:lpstr>PowerPoint プレゼンテーション</vt:lpstr>
      <vt:lpstr>Two perspectives and vertical mutual recognition</vt:lpstr>
      <vt:lpstr>PowerPoint プレゼンテーション</vt:lpstr>
      <vt:lpstr>The Difficulty of Understanding Two Perspectives as Two Sides of One Coin</vt:lpstr>
      <vt:lpstr>3. Remaining Issues: Two sides of One Coin and QA for Declaration Distinguishing Between Three Types of QA Relationships</vt:lpstr>
      <vt:lpstr>What kind of QA takes place in the prospective perspective?</vt:lpstr>
      <vt:lpstr>What kind of QA takes place in a retrospective perspective?</vt:lpstr>
      <vt:lpstr>Two sides of one coin</vt:lpstr>
      <vt:lpstr>Three Subclasses of Declaration </vt:lpstr>
      <vt:lpstr>PowerPoint プレゼンテーション</vt:lpstr>
      <vt:lpstr>Application of biperspectival account to the Declaration of Human Rights</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yukio irie</dc:creator>
  <cp:lastModifiedBy>yukio irie</cp:lastModifiedBy>
  <cp:revision>41</cp:revision>
  <dcterms:created xsi:type="dcterms:W3CDTF">2025-08-28T09:25:28Z</dcterms:created>
  <dcterms:modified xsi:type="dcterms:W3CDTF">2025-09-11T21:28:49Z</dcterms:modified>
</cp:coreProperties>
</file>